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7" r:id="rId2"/>
    <p:sldId id="270" r:id="rId3"/>
    <p:sldId id="262" r:id="rId4"/>
    <p:sldId id="273" r:id="rId5"/>
    <p:sldId id="258" r:id="rId6"/>
    <p:sldId id="276" r:id="rId7"/>
    <p:sldId id="281" r:id="rId8"/>
    <p:sldId id="278" r:id="rId9"/>
    <p:sldId id="280" r:id="rId10"/>
    <p:sldId id="282" r:id="rId11"/>
    <p:sldId id="283" r:id="rId12"/>
    <p:sldId id="284" r:id="rId13"/>
    <p:sldId id="285" r:id="rId14"/>
    <p:sldId id="286" r:id="rId15"/>
    <p:sldId id="292" r:id="rId16"/>
    <p:sldId id="296" r:id="rId17"/>
    <p:sldId id="287" r:id="rId18"/>
    <p:sldId id="289" r:id="rId19"/>
    <p:sldId id="275" r:id="rId20"/>
    <p:sldId id="291" r:id="rId21"/>
    <p:sldId id="277" r:id="rId22"/>
    <p:sldId id="293" r:id="rId23"/>
    <p:sldId id="29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F77B754-0F8B-4067-9EB7-1DC6891E7349}">
          <p14:sldIdLst>
            <p14:sldId id="257"/>
            <p14:sldId id="270"/>
            <p14:sldId id="262"/>
            <p14:sldId id="273"/>
            <p14:sldId id="258"/>
            <p14:sldId id="276"/>
            <p14:sldId id="281"/>
            <p14:sldId id="278"/>
            <p14:sldId id="280"/>
            <p14:sldId id="282"/>
            <p14:sldId id="283"/>
            <p14:sldId id="284"/>
            <p14:sldId id="285"/>
            <p14:sldId id="286"/>
            <p14:sldId id="292"/>
            <p14:sldId id="296"/>
            <p14:sldId id="287"/>
            <p14:sldId id="289"/>
            <p14:sldId id="275"/>
            <p14:sldId id="291"/>
            <p14:sldId id="277"/>
            <p14:sldId id="293"/>
            <p14:sldId id="2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3529" autoAdjust="0"/>
  </p:normalViewPr>
  <p:slideViewPr>
    <p:cSldViewPr snapToGrid="0">
      <p:cViewPr varScale="1">
        <p:scale>
          <a:sx n="93" d="100"/>
          <a:sy n="93" d="100"/>
        </p:scale>
        <p:origin x="72" y="24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69" d="100"/>
          <a:sy n="69" d="100"/>
        </p:scale>
        <p:origin x="278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397693-4528-49B6-97B6-F81DD0C3B663}" type="doc">
      <dgm:prSet loTypeId="urn:microsoft.com/office/officeart/2005/8/layout/process1" loCatId="process" qsTypeId="urn:microsoft.com/office/officeart/2005/8/quickstyle/simple1" qsCatId="simple" csTypeId="urn:microsoft.com/office/officeart/2005/8/colors/accent1_2" csCatId="accent1" phldr="1"/>
      <dgm:spPr/>
    </dgm:pt>
    <dgm:pt modelId="{FA6BD924-494F-49C8-9079-BD5A54D8CC4C}">
      <dgm:prSet phldrT="[Text]"/>
      <dgm:spPr>
        <a:solidFill>
          <a:schemeClr val="accent2"/>
        </a:solidFill>
      </dgm:spPr>
      <dgm:t>
        <a:bodyPr/>
        <a:lstStyle/>
        <a:p>
          <a:r>
            <a:rPr lang="en-US" dirty="0"/>
            <a:t>Rockbuster has currently only 1000 movies in their collection</a:t>
          </a:r>
          <a:endParaRPr lang="en-CH" dirty="0"/>
        </a:p>
      </dgm:t>
    </dgm:pt>
    <dgm:pt modelId="{821F8B7A-1B02-4DF4-A9F0-622F1BA938B7}" type="parTrans" cxnId="{97A5BEF9-B7F0-4031-9C69-CEB22EE8B0AA}">
      <dgm:prSet/>
      <dgm:spPr/>
      <dgm:t>
        <a:bodyPr/>
        <a:lstStyle/>
        <a:p>
          <a:endParaRPr lang="en-CH"/>
        </a:p>
      </dgm:t>
    </dgm:pt>
    <dgm:pt modelId="{D3FBB7E6-DAA1-4250-A1C7-B5EC60F88A31}" type="sibTrans" cxnId="{97A5BEF9-B7F0-4031-9C69-CEB22EE8B0AA}">
      <dgm:prSet/>
      <dgm:spPr>
        <a:solidFill>
          <a:schemeClr val="accent2">
            <a:lumMod val="60000"/>
            <a:lumOff val="40000"/>
          </a:schemeClr>
        </a:solidFill>
      </dgm:spPr>
      <dgm:t>
        <a:bodyPr/>
        <a:lstStyle/>
        <a:p>
          <a:endParaRPr lang="en-CH" dirty="0"/>
        </a:p>
      </dgm:t>
    </dgm:pt>
    <dgm:pt modelId="{CC59CAA0-955E-4ECD-97E8-03EE0250F09B}">
      <dgm:prSet phldrT="[Text]"/>
      <dgm:spPr>
        <a:solidFill>
          <a:schemeClr val="accent2"/>
        </a:solidFill>
      </dgm:spPr>
      <dgm:t>
        <a:bodyPr/>
        <a:lstStyle/>
        <a:p>
          <a:r>
            <a:rPr lang="en-US" dirty="0"/>
            <a:t>To be competitive, Rockbuster should increase the number of titles available and include newer movies (the total collection is from 2006)</a:t>
          </a:r>
          <a:endParaRPr lang="en-CH" dirty="0"/>
        </a:p>
      </dgm:t>
    </dgm:pt>
    <dgm:pt modelId="{9DAE50CA-0671-4B78-B8EA-AD4490154203}" type="parTrans" cxnId="{33CEBD9A-BE5C-4A76-A7F2-6E6EF7709A82}">
      <dgm:prSet/>
      <dgm:spPr/>
      <dgm:t>
        <a:bodyPr/>
        <a:lstStyle/>
        <a:p>
          <a:endParaRPr lang="en-CH"/>
        </a:p>
      </dgm:t>
    </dgm:pt>
    <dgm:pt modelId="{75AE991E-AA95-4F06-8753-3A6BDDE930A4}" type="sibTrans" cxnId="{33CEBD9A-BE5C-4A76-A7F2-6E6EF7709A82}">
      <dgm:prSet/>
      <dgm:spPr/>
      <dgm:t>
        <a:bodyPr/>
        <a:lstStyle/>
        <a:p>
          <a:endParaRPr lang="en-CH"/>
        </a:p>
      </dgm:t>
    </dgm:pt>
    <dgm:pt modelId="{F10B38AE-ABC2-49FE-9F1E-3922CA0B624F}" type="pres">
      <dgm:prSet presAssocID="{66397693-4528-49B6-97B6-F81DD0C3B663}" presName="Name0" presStyleCnt="0">
        <dgm:presLayoutVars>
          <dgm:dir/>
          <dgm:resizeHandles val="exact"/>
        </dgm:presLayoutVars>
      </dgm:prSet>
      <dgm:spPr/>
    </dgm:pt>
    <dgm:pt modelId="{D1A50100-E32B-41F6-A6FE-3783D5BBD554}" type="pres">
      <dgm:prSet presAssocID="{FA6BD924-494F-49C8-9079-BD5A54D8CC4C}" presName="node" presStyleLbl="node1" presStyleIdx="0" presStyleCnt="2">
        <dgm:presLayoutVars>
          <dgm:bulletEnabled val="1"/>
        </dgm:presLayoutVars>
      </dgm:prSet>
      <dgm:spPr/>
    </dgm:pt>
    <dgm:pt modelId="{1BCC98C8-11B8-4E8E-A1B9-958B972D7FFB}" type="pres">
      <dgm:prSet presAssocID="{D3FBB7E6-DAA1-4250-A1C7-B5EC60F88A31}" presName="sibTrans" presStyleLbl="sibTrans2D1" presStyleIdx="0" presStyleCnt="1"/>
      <dgm:spPr/>
    </dgm:pt>
    <dgm:pt modelId="{3A929BAB-E6D7-40B9-B273-68D2E412E0AE}" type="pres">
      <dgm:prSet presAssocID="{D3FBB7E6-DAA1-4250-A1C7-B5EC60F88A31}" presName="connectorText" presStyleLbl="sibTrans2D1" presStyleIdx="0" presStyleCnt="1"/>
      <dgm:spPr/>
    </dgm:pt>
    <dgm:pt modelId="{76D79D30-F7BB-4F44-9B9D-C21C1ED7F3FA}" type="pres">
      <dgm:prSet presAssocID="{CC59CAA0-955E-4ECD-97E8-03EE0250F09B}" presName="node" presStyleLbl="node1" presStyleIdx="1" presStyleCnt="2">
        <dgm:presLayoutVars>
          <dgm:bulletEnabled val="1"/>
        </dgm:presLayoutVars>
      </dgm:prSet>
      <dgm:spPr/>
    </dgm:pt>
  </dgm:ptLst>
  <dgm:cxnLst>
    <dgm:cxn modelId="{89A5A903-15FA-459A-B634-56FB08921D1D}" type="presOf" srcId="{D3FBB7E6-DAA1-4250-A1C7-B5EC60F88A31}" destId="{1BCC98C8-11B8-4E8E-A1B9-958B972D7FFB}" srcOrd="0" destOrd="0" presId="urn:microsoft.com/office/officeart/2005/8/layout/process1"/>
    <dgm:cxn modelId="{2B957526-FADB-4BD7-AF10-00A8738C9C09}" type="presOf" srcId="{66397693-4528-49B6-97B6-F81DD0C3B663}" destId="{F10B38AE-ABC2-49FE-9F1E-3922CA0B624F}" srcOrd="0" destOrd="0" presId="urn:microsoft.com/office/officeart/2005/8/layout/process1"/>
    <dgm:cxn modelId="{5910FD39-4A65-4030-A8B2-93071E7F0FA6}" type="presOf" srcId="{CC59CAA0-955E-4ECD-97E8-03EE0250F09B}" destId="{76D79D30-F7BB-4F44-9B9D-C21C1ED7F3FA}" srcOrd="0" destOrd="0" presId="urn:microsoft.com/office/officeart/2005/8/layout/process1"/>
    <dgm:cxn modelId="{33CEBD9A-BE5C-4A76-A7F2-6E6EF7709A82}" srcId="{66397693-4528-49B6-97B6-F81DD0C3B663}" destId="{CC59CAA0-955E-4ECD-97E8-03EE0250F09B}" srcOrd="1" destOrd="0" parTransId="{9DAE50CA-0671-4B78-B8EA-AD4490154203}" sibTransId="{75AE991E-AA95-4F06-8753-3A6BDDE930A4}"/>
    <dgm:cxn modelId="{216933C7-76E3-4063-98A2-E4AEDF716917}" type="presOf" srcId="{D3FBB7E6-DAA1-4250-A1C7-B5EC60F88A31}" destId="{3A929BAB-E6D7-40B9-B273-68D2E412E0AE}" srcOrd="1" destOrd="0" presId="urn:microsoft.com/office/officeart/2005/8/layout/process1"/>
    <dgm:cxn modelId="{625758E3-A160-4296-9DE5-E027315B45BC}" type="presOf" srcId="{FA6BD924-494F-49C8-9079-BD5A54D8CC4C}" destId="{D1A50100-E32B-41F6-A6FE-3783D5BBD554}" srcOrd="0" destOrd="0" presId="urn:microsoft.com/office/officeart/2005/8/layout/process1"/>
    <dgm:cxn modelId="{97A5BEF9-B7F0-4031-9C69-CEB22EE8B0AA}" srcId="{66397693-4528-49B6-97B6-F81DD0C3B663}" destId="{FA6BD924-494F-49C8-9079-BD5A54D8CC4C}" srcOrd="0" destOrd="0" parTransId="{821F8B7A-1B02-4DF4-A9F0-622F1BA938B7}" sibTransId="{D3FBB7E6-DAA1-4250-A1C7-B5EC60F88A31}"/>
    <dgm:cxn modelId="{32C7DF67-2664-4F79-BFAD-BA577EB82C24}" type="presParOf" srcId="{F10B38AE-ABC2-49FE-9F1E-3922CA0B624F}" destId="{D1A50100-E32B-41F6-A6FE-3783D5BBD554}" srcOrd="0" destOrd="0" presId="urn:microsoft.com/office/officeart/2005/8/layout/process1"/>
    <dgm:cxn modelId="{B6DE04CC-ECF1-4EC1-A7BC-E7C41F84ABE5}" type="presParOf" srcId="{F10B38AE-ABC2-49FE-9F1E-3922CA0B624F}" destId="{1BCC98C8-11B8-4E8E-A1B9-958B972D7FFB}" srcOrd="1" destOrd="0" presId="urn:microsoft.com/office/officeart/2005/8/layout/process1"/>
    <dgm:cxn modelId="{20F21EE6-C970-48A5-9744-6375AD4F80D5}" type="presParOf" srcId="{1BCC98C8-11B8-4E8E-A1B9-958B972D7FFB}" destId="{3A929BAB-E6D7-40B9-B273-68D2E412E0AE}" srcOrd="0" destOrd="0" presId="urn:microsoft.com/office/officeart/2005/8/layout/process1"/>
    <dgm:cxn modelId="{57A6F8D6-166F-4383-9253-F28A6BCC04E6}" type="presParOf" srcId="{F10B38AE-ABC2-49FE-9F1E-3922CA0B624F}" destId="{76D79D30-F7BB-4F44-9B9D-C21C1ED7F3FA}"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6397693-4528-49B6-97B6-F81DD0C3B663}" type="doc">
      <dgm:prSet loTypeId="urn:microsoft.com/office/officeart/2005/8/layout/process1" loCatId="process" qsTypeId="urn:microsoft.com/office/officeart/2005/8/quickstyle/simple1" qsCatId="simple" csTypeId="urn:microsoft.com/office/officeart/2005/8/colors/accent1_2" csCatId="accent1" phldr="1"/>
      <dgm:spPr/>
    </dgm:pt>
    <dgm:pt modelId="{FA6BD924-494F-49C8-9079-BD5A54D8CC4C}">
      <dgm:prSet phldrT="[Text]"/>
      <dgm:spPr/>
      <dgm:t>
        <a:bodyPr/>
        <a:lstStyle/>
        <a:p>
          <a:r>
            <a:rPr lang="en-US" dirty="0"/>
            <a:t>Most profitable regions are Asia and Europe</a:t>
          </a:r>
          <a:endParaRPr lang="en-CH" dirty="0"/>
        </a:p>
      </dgm:t>
    </dgm:pt>
    <dgm:pt modelId="{821F8B7A-1B02-4DF4-A9F0-622F1BA938B7}" type="parTrans" cxnId="{97A5BEF9-B7F0-4031-9C69-CEB22EE8B0AA}">
      <dgm:prSet/>
      <dgm:spPr/>
      <dgm:t>
        <a:bodyPr/>
        <a:lstStyle/>
        <a:p>
          <a:endParaRPr lang="en-CH"/>
        </a:p>
      </dgm:t>
    </dgm:pt>
    <dgm:pt modelId="{D3FBB7E6-DAA1-4250-A1C7-B5EC60F88A31}" type="sibTrans" cxnId="{97A5BEF9-B7F0-4031-9C69-CEB22EE8B0AA}">
      <dgm:prSet/>
      <dgm:spPr/>
      <dgm:t>
        <a:bodyPr/>
        <a:lstStyle/>
        <a:p>
          <a:endParaRPr lang="en-CH" dirty="0"/>
        </a:p>
      </dgm:t>
    </dgm:pt>
    <dgm:pt modelId="{CC59CAA0-955E-4ECD-97E8-03EE0250F09B}">
      <dgm:prSet phldrT="[Text]"/>
      <dgm:spPr/>
      <dgm:t>
        <a:bodyPr/>
        <a:lstStyle/>
        <a:p>
          <a:r>
            <a:rPr lang="en-US" dirty="0"/>
            <a:t>Rockbuster should focus on the countries with highest revenue per customer, i.e.: India, China, United States, Russia and Japan. Later, they can expand to other countries of Asia and South America</a:t>
          </a:r>
          <a:endParaRPr lang="en-CH" dirty="0"/>
        </a:p>
      </dgm:t>
    </dgm:pt>
    <dgm:pt modelId="{9DAE50CA-0671-4B78-B8EA-AD4490154203}" type="parTrans" cxnId="{33CEBD9A-BE5C-4A76-A7F2-6E6EF7709A82}">
      <dgm:prSet/>
      <dgm:spPr/>
      <dgm:t>
        <a:bodyPr/>
        <a:lstStyle/>
        <a:p>
          <a:endParaRPr lang="en-CH"/>
        </a:p>
      </dgm:t>
    </dgm:pt>
    <dgm:pt modelId="{75AE991E-AA95-4F06-8753-3A6BDDE930A4}" type="sibTrans" cxnId="{33CEBD9A-BE5C-4A76-A7F2-6E6EF7709A82}">
      <dgm:prSet/>
      <dgm:spPr/>
      <dgm:t>
        <a:bodyPr/>
        <a:lstStyle/>
        <a:p>
          <a:endParaRPr lang="en-CH"/>
        </a:p>
      </dgm:t>
    </dgm:pt>
    <dgm:pt modelId="{F10B38AE-ABC2-49FE-9F1E-3922CA0B624F}" type="pres">
      <dgm:prSet presAssocID="{66397693-4528-49B6-97B6-F81DD0C3B663}" presName="Name0" presStyleCnt="0">
        <dgm:presLayoutVars>
          <dgm:dir/>
          <dgm:resizeHandles val="exact"/>
        </dgm:presLayoutVars>
      </dgm:prSet>
      <dgm:spPr/>
    </dgm:pt>
    <dgm:pt modelId="{D1A50100-E32B-41F6-A6FE-3783D5BBD554}" type="pres">
      <dgm:prSet presAssocID="{FA6BD924-494F-49C8-9079-BD5A54D8CC4C}" presName="node" presStyleLbl="node1" presStyleIdx="0" presStyleCnt="2">
        <dgm:presLayoutVars>
          <dgm:bulletEnabled val="1"/>
        </dgm:presLayoutVars>
      </dgm:prSet>
      <dgm:spPr/>
    </dgm:pt>
    <dgm:pt modelId="{1BCC98C8-11B8-4E8E-A1B9-958B972D7FFB}" type="pres">
      <dgm:prSet presAssocID="{D3FBB7E6-DAA1-4250-A1C7-B5EC60F88A31}" presName="sibTrans" presStyleLbl="sibTrans2D1" presStyleIdx="0" presStyleCnt="1"/>
      <dgm:spPr/>
    </dgm:pt>
    <dgm:pt modelId="{3A929BAB-E6D7-40B9-B273-68D2E412E0AE}" type="pres">
      <dgm:prSet presAssocID="{D3FBB7E6-DAA1-4250-A1C7-B5EC60F88A31}" presName="connectorText" presStyleLbl="sibTrans2D1" presStyleIdx="0" presStyleCnt="1"/>
      <dgm:spPr/>
    </dgm:pt>
    <dgm:pt modelId="{76D79D30-F7BB-4F44-9B9D-C21C1ED7F3FA}" type="pres">
      <dgm:prSet presAssocID="{CC59CAA0-955E-4ECD-97E8-03EE0250F09B}" presName="node" presStyleLbl="node1" presStyleIdx="1" presStyleCnt="2">
        <dgm:presLayoutVars>
          <dgm:bulletEnabled val="1"/>
        </dgm:presLayoutVars>
      </dgm:prSet>
      <dgm:spPr/>
    </dgm:pt>
  </dgm:ptLst>
  <dgm:cxnLst>
    <dgm:cxn modelId="{89A5A903-15FA-459A-B634-56FB08921D1D}" type="presOf" srcId="{D3FBB7E6-DAA1-4250-A1C7-B5EC60F88A31}" destId="{1BCC98C8-11B8-4E8E-A1B9-958B972D7FFB}" srcOrd="0" destOrd="0" presId="urn:microsoft.com/office/officeart/2005/8/layout/process1"/>
    <dgm:cxn modelId="{2B957526-FADB-4BD7-AF10-00A8738C9C09}" type="presOf" srcId="{66397693-4528-49B6-97B6-F81DD0C3B663}" destId="{F10B38AE-ABC2-49FE-9F1E-3922CA0B624F}" srcOrd="0" destOrd="0" presId="urn:microsoft.com/office/officeart/2005/8/layout/process1"/>
    <dgm:cxn modelId="{5910FD39-4A65-4030-A8B2-93071E7F0FA6}" type="presOf" srcId="{CC59CAA0-955E-4ECD-97E8-03EE0250F09B}" destId="{76D79D30-F7BB-4F44-9B9D-C21C1ED7F3FA}" srcOrd="0" destOrd="0" presId="urn:microsoft.com/office/officeart/2005/8/layout/process1"/>
    <dgm:cxn modelId="{33CEBD9A-BE5C-4A76-A7F2-6E6EF7709A82}" srcId="{66397693-4528-49B6-97B6-F81DD0C3B663}" destId="{CC59CAA0-955E-4ECD-97E8-03EE0250F09B}" srcOrd="1" destOrd="0" parTransId="{9DAE50CA-0671-4B78-B8EA-AD4490154203}" sibTransId="{75AE991E-AA95-4F06-8753-3A6BDDE930A4}"/>
    <dgm:cxn modelId="{216933C7-76E3-4063-98A2-E4AEDF716917}" type="presOf" srcId="{D3FBB7E6-DAA1-4250-A1C7-B5EC60F88A31}" destId="{3A929BAB-E6D7-40B9-B273-68D2E412E0AE}" srcOrd="1" destOrd="0" presId="urn:microsoft.com/office/officeart/2005/8/layout/process1"/>
    <dgm:cxn modelId="{625758E3-A160-4296-9DE5-E027315B45BC}" type="presOf" srcId="{FA6BD924-494F-49C8-9079-BD5A54D8CC4C}" destId="{D1A50100-E32B-41F6-A6FE-3783D5BBD554}" srcOrd="0" destOrd="0" presId="urn:microsoft.com/office/officeart/2005/8/layout/process1"/>
    <dgm:cxn modelId="{97A5BEF9-B7F0-4031-9C69-CEB22EE8B0AA}" srcId="{66397693-4528-49B6-97B6-F81DD0C3B663}" destId="{FA6BD924-494F-49C8-9079-BD5A54D8CC4C}" srcOrd="0" destOrd="0" parTransId="{821F8B7A-1B02-4DF4-A9F0-622F1BA938B7}" sibTransId="{D3FBB7E6-DAA1-4250-A1C7-B5EC60F88A31}"/>
    <dgm:cxn modelId="{32C7DF67-2664-4F79-BFAD-BA577EB82C24}" type="presParOf" srcId="{F10B38AE-ABC2-49FE-9F1E-3922CA0B624F}" destId="{D1A50100-E32B-41F6-A6FE-3783D5BBD554}" srcOrd="0" destOrd="0" presId="urn:microsoft.com/office/officeart/2005/8/layout/process1"/>
    <dgm:cxn modelId="{B6DE04CC-ECF1-4EC1-A7BC-E7C41F84ABE5}" type="presParOf" srcId="{F10B38AE-ABC2-49FE-9F1E-3922CA0B624F}" destId="{1BCC98C8-11B8-4E8E-A1B9-958B972D7FFB}" srcOrd="1" destOrd="0" presId="urn:microsoft.com/office/officeart/2005/8/layout/process1"/>
    <dgm:cxn modelId="{20F21EE6-C970-48A5-9744-6375AD4F80D5}" type="presParOf" srcId="{1BCC98C8-11B8-4E8E-A1B9-958B972D7FFB}" destId="{3A929BAB-E6D7-40B9-B273-68D2E412E0AE}" srcOrd="0" destOrd="0" presId="urn:microsoft.com/office/officeart/2005/8/layout/process1"/>
    <dgm:cxn modelId="{57A6F8D6-166F-4383-9253-F28A6BCC04E6}" type="presParOf" srcId="{F10B38AE-ABC2-49FE-9F1E-3922CA0B624F}" destId="{76D79D30-F7BB-4F44-9B9D-C21C1ED7F3FA}" srcOrd="2"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6397693-4528-49B6-97B6-F81DD0C3B663}" type="doc">
      <dgm:prSet loTypeId="urn:microsoft.com/office/officeart/2005/8/layout/process1" loCatId="process" qsTypeId="urn:microsoft.com/office/officeart/2005/8/quickstyle/simple1" qsCatId="simple" csTypeId="urn:microsoft.com/office/officeart/2005/8/colors/accent1_2" csCatId="accent1" phldr="1"/>
      <dgm:spPr/>
    </dgm:pt>
    <dgm:pt modelId="{FA6BD924-494F-49C8-9079-BD5A54D8CC4C}">
      <dgm:prSet phldrT="[Text]"/>
      <dgm:spPr>
        <a:solidFill>
          <a:schemeClr val="accent2"/>
        </a:solidFill>
      </dgm:spPr>
      <dgm:t>
        <a:bodyPr/>
        <a:lstStyle/>
        <a:p>
          <a:r>
            <a:rPr lang="en-US" dirty="0"/>
            <a:t>Rockbuster has three rental prices for the movies: $0.99, $2.99 and $4.99</a:t>
          </a:r>
          <a:endParaRPr lang="en-CH" dirty="0"/>
        </a:p>
      </dgm:t>
    </dgm:pt>
    <dgm:pt modelId="{821F8B7A-1B02-4DF4-A9F0-622F1BA938B7}" type="parTrans" cxnId="{97A5BEF9-B7F0-4031-9C69-CEB22EE8B0AA}">
      <dgm:prSet/>
      <dgm:spPr/>
      <dgm:t>
        <a:bodyPr/>
        <a:lstStyle/>
        <a:p>
          <a:endParaRPr lang="en-CH"/>
        </a:p>
      </dgm:t>
    </dgm:pt>
    <dgm:pt modelId="{D3FBB7E6-DAA1-4250-A1C7-B5EC60F88A31}" type="sibTrans" cxnId="{97A5BEF9-B7F0-4031-9C69-CEB22EE8B0AA}">
      <dgm:prSet/>
      <dgm:spPr>
        <a:solidFill>
          <a:schemeClr val="accent2">
            <a:lumMod val="60000"/>
            <a:lumOff val="40000"/>
          </a:schemeClr>
        </a:solidFill>
      </dgm:spPr>
      <dgm:t>
        <a:bodyPr/>
        <a:lstStyle/>
        <a:p>
          <a:endParaRPr lang="en-CH" dirty="0"/>
        </a:p>
      </dgm:t>
    </dgm:pt>
    <dgm:pt modelId="{CC59CAA0-955E-4ECD-97E8-03EE0250F09B}">
      <dgm:prSet phldrT="[Text]"/>
      <dgm:spPr>
        <a:solidFill>
          <a:schemeClr val="accent2"/>
        </a:solidFill>
      </dgm:spPr>
      <dgm:t>
        <a:bodyPr/>
        <a:lstStyle/>
        <a:p>
          <a:r>
            <a:rPr lang="en-US" dirty="0"/>
            <a:t>Rockbuster should consider changing their pricing method and implement monthly access with different payment plans instead of pay-per-view</a:t>
          </a:r>
          <a:endParaRPr lang="en-CH" dirty="0"/>
        </a:p>
      </dgm:t>
    </dgm:pt>
    <dgm:pt modelId="{9DAE50CA-0671-4B78-B8EA-AD4490154203}" type="parTrans" cxnId="{33CEBD9A-BE5C-4A76-A7F2-6E6EF7709A82}">
      <dgm:prSet/>
      <dgm:spPr/>
      <dgm:t>
        <a:bodyPr/>
        <a:lstStyle/>
        <a:p>
          <a:endParaRPr lang="en-CH"/>
        </a:p>
      </dgm:t>
    </dgm:pt>
    <dgm:pt modelId="{75AE991E-AA95-4F06-8753-3A6BDDE930A4}" type="sibTrans" cxnId="{33CEBD9A-BE5C-4A76-A7F2-6E6EF7709A82}">
      <dgm:prSet/>
      <dgm:spPr/>
      <dgm:t>
        <a:bodyPr/>
        <a:lstStyle/>
        <a:p>
          <a:endParaRPr lang="en-CH"/>
        </a:p>
      </dgm:t>
    </dgm:pt>
    <dgm:pt modelId="{F10B38AE-ABC2-49FE-9F1E-3922CA0B624F}" type="pres">
      <dgm:prSet presAssocID="{66397693-4528-49B6-97B6-F81DD0C3B663}" presName="Name0" presStyleCnt="0">
        <dgm:presLayoutVars>
          <dgm:dir/>
          <dgm:resizeHandles val="exact"/>
        </dgm:presLayoutVars>
      </dgm:prSet>
      <dgm:spPr/>
    </dgm:pt>
    <dgm:pt modelId="{D1A50100-E32B-41F6-A6FE-3783D5BBD554}" type="pres">
      <dgm:prSet presAssocID="{FA6BD924-494F-49C8-9079-BD5A54D8CC4C}" presName="node" presStyleLbl="node1" presStyleIdx="0" presStyleCnt="2">
        <dgm:presLayoutVars>
          <dgm:bulletEnabled val="1"/>
        </dgm:presLayoutVars>
      </dgm:prSet>
      <dgm:spPr/>
    </dgm:pt>
    <dgm:pt modelId="{1BCC98C8-11B8-4E8E-A1B9-958B972D7FFB}" type="pres">
      <dgm:prSet presAssocID="{D3FBB7E6-DAA1-4250-A1C7-B5EC60F88A31}" presName="sibTrans" presStyleLbl="sibTrans2D1" presStyleIdx="0" presStyleCnt="1"/>
      <dgm:spPr/>
    </dgm:pt>
    <dgm:pt modelId="{3A929BAB-E6D7-40B9-B273-68D2E412E0AE}" type="pres">
      <dgm:prSet presAssocID="{D3FBB7E6-DAA1-4250-A1C7-B5EC60F88A31}" presName="connectorText" presStyleLbl="sibTrans2D1" presStyleIdx="0" presStyleCnt="1"/>
      <dgm:spPr/>
    </dgm:pt>
    <dgm:pt modelId="{76D79D30-F7BB-4F44-9B9D-C21C1ED7F3FA}" type="pres">
      <dgm:prSet presAssocID="{CC59CAA0-955E-4ECD-97E8-03EE0250F09B}" presName="node" presStyleLbl="node1" presStyleIdx="1" presStyleCnt="2">
        <dgm:presLayoutVars>
          <dgm:bulletEnabled val="1"/>
        </dgm:presLayoutVars>
      </dgm:prSet>
      <dgm:spPr/>
    </dgm:pt>
  </dgm:ptLst>
  <dgm:cxnLst>
    <dgm:cxn modelId="{89A5A903-15FA-459A-B634-56FB08921D1D}" type="presOf" srcId="{D3FBB7E6-DAA1-4250-A1C7-B5EC60F88A31}" destId="{1BCC98C8-11B8-4E8E-A1B9-958B972D7FFB}" srcOrd="0" destOrd="0" presId="urn:microsoft.com/office/officeart/2005/8/layout/process1"/>
    <dgm:cxn modelId="{2B957526-FADB-4BD7-AF10-00A8738C9C09}" type="presOf" srcId="{66397693-4528-49B6-97B6-F81DD0C3B663}" destId="{F10B38AE-ABC2-49FE-9F1E-3922CA0B624F}" srcOrd="0" destOrd="0" presId="urn:microsoft.com/office/officeart/2005/8/layout/process1"/>
    <dgm:cxn modelId="{5910FD39-4A65-4030-A8B2-93071E7F0FA6}" type="presOf" srcId="{CC59CAA0-955E-4ECD-97E8-03EE0250F09B}" destId="{76D79D30-F7BB-4F44-9B9D-C21C1ED7F3FA}" srcOrd="0" destOrd="0" presId="urn:microsoft.com/office/officeart/2005/8/layout/process1"/>
    <dgm:cxn modelId="{33CEBD9A-BE5C-4A76-A7F2-6E6EF7709A82}" srcId="{66397693-4528-49B6-97B6-F81DD0C3B663}" destId="{CC59CAA0-955E-4ECD-97E8-03EE0250F09B}" srcOrd="1" destOrd="0" parTransId="{9DAE50CA-0671-4B78-B8EA-AD4490154203}" sibTransId="{75AE991E-AA95-4F06-8753-3A6BDDE930A4}"/>
    <dgm:cxn modelId="{216933C7-76E3-4063-98A2-E4AEDF716917}" type="presOf" srcId="{D3FBB7E6-DAA1-4250-A1C7-B5EC60F88A31}" destId="{3A929BAB-E6D7-40B9-B273-68D2E412E0AE}" srcOrd="1" destOrd="0" presId="urn:microsoft.com/office/officeart/2005/8/layout/process1"/>
    <dgm:cxn modelId="{625758E3-A160-4296-9DE5-E027315B45BC}" type="presOf" srcId="{FA6BD924-494F-49C8-9079-BD5A54D8CC4C}" destId="{D1A50100-E32B-41F6-A6FE-3783D5BBD554}" srcOrd="0" destOrd="0" presId="urn:microsoft.com/office/officeart/2005/8/layout/process1"/>
    <dgm:cxn modelId="{97A5BEF9-B7F0-4031-9C69-CEB22EE8B0AA}" srcId="{66397693-4528-49B6-97B6-F81DD0C3B663}" destId="{FA6BD924-494F-49C8-9079-BD5A54D8CC4C}" srcOrd="0" destOrd="0" parTransId="{821F8B7A-1B02-4DF4-A9F0-622F1BA938B7}" sibTransId="{D3FBB7E6-DAA1-4250-A1C7-B5EC60F88A31}"/>
    <dgm:cxn modelId="{32C7DF67-2664-4F79-BFAD-BA577EB82C24}" type="presParOf" srcId="{F10B38AE-ABC2-49FE-9F1E-3922CA0B624F}" destId="{D1A50100-E32B-41F6-A6FE-3783D5BBD554}" srcOrd="0" destOrd="0" presId="urn:microsoft.com/office/officeart/2005/8/layout/process1"/>
    <dgm:cxn modelId="{B6DE04CC-ECF1-4EC1-A7BC-E7C41F84ABE5}" type="presParOf" srcId="{F10B38AE-ABC2-49FE-9F1E-3922CA0B624F}" destId="{1BCC98C8-11B8-4E8E-A1B9-958B972D7FFB}" srcOrd="1" destOrd="0" presId="urn:microsoft.com/office/officeart/2005/8/layout/process1"/>
    <dgm:cxn modelId="{20F21EE6-C970-48A5-9744-6375AD4F80D5}" type="presParOf" srcId="{1BCC98C8-11B8-4E8E-A1B9-958B972D7FFB}" destId="{3A929BAB-E6D7-40B9-B273-68D2E412E0AE}" srcOrd="0" destOrd="0" presId="urn:microsoft.com/office/officeart/2005/8/layout/process1"/>
    <dgm:cxn modelId="{57A6F8D6-166F-4383-9253-F28A6BCC04E6}" type="presParOf" srcId="{F10B38AE-ABC2-49FE-9F1E-3922CA0B624F}" destId="{76D79D30-F7BB-4F44-9B9D-C21C1ED7F3FA}" srcOrd="2" destOrd="0" presId="urn:microsoft.com/office/officeart/2005/8/layout/process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6397693-4528-49B6-97B6-F81DD0C3B663}" type="doc">
      <dgm:prSet loTypeId="urn:microsoft.com/office/officeart/2005/8/layout/process1" loCatId="process" qsTypeId="urn:microsoft.com/office/officeart/2005/8/quickstyle/simple1" qsCatId="simple" csTypeId="urn:microsoft.com/office/officeart/2005/8/colors/accent1_2" csCatId="accent1" phldr="1"/>
      <dgm:spPr/>
    </dgm:pt>
    <dgm:pt modelId="{FA6BD924-494F-49C8-9079-BD5A54D8CC4C}">
      <dgm:prSet phldrT="[Text]"/>
      <dgm:spPr/>
      <dgm:t>
        <a:bodyPr/>
        <a:lstStyle/>
        <a:p>
          <a:r>
            <a:rPr lang="en-US" dirty="0"/>
            <a:t>Top 10 customers of Rockbuster are very loyal</a:t>
          </a:r>
          <a:endParaRPr lang="en-CH" dirty="0"/>
        </a:p>
      </dgm:t>
    </dgm:pt>
    <dgm:pt modelId="{821F8B7A-1B02-4DF4-A9F0-622F1BA938B7}" type="parTrans" cxnId="{97A5BEF9-B7F0-4031-9C69-CEB22EE8B0AA}">
      <dgm:prSet/>
      <dgm:spPr/>
      <dgm:t>
        <a:bodyPr/>
        <a:lstStyle/>
        <a:p>
          <a:endParaRPr lang="en-CH"/>
        </a:p>
      </dgm:t>
    </dgm:pt>
    <dgm:pt modelId="{D3FBB7E6-DAA1-4250-A1C7-B5EC60F88A31}" type="sibTrans" cxnId="{97A5BEF9-B7F0-4031-9C69-CEB22EE8B0AA}">
      <dgm:prSet/>
      <dgm:spPr/>
      <dgm:t>
        <a:bodyPr/>
        <a:lstStyle/>
        <a:p>
          <a:endParaRPr lang="en-CH" dirty="0"/>
        </a:p>
      </dgm:t>
    </dgm:pt>
    <dgm:pt modelId="{CC59CAA0-955E-4ECD-97E8-03EE0250F09B}">
      <dgm:prSet phldrT="[Text]"/>
      <dgm:spPr/>
      <dgm:t>
        <a:bodyPr/>
        <a:lstStyle/>
        <a:p>
          <a:r>
            <a:rPr lang="en-US" dirty="0"/>
            <a:t>Rockbuster should award their loyalty by e.g. offering them a 3-month free access to the movie library</a:t>
          </a:r>
          <a:endParaRPr lang="en-CH" dirty="0"/>
        </a:p>
      </dgm:t>
    </dgm:pt>
    <dgm:pt modelId="{9DAE50CA-0671-4B78-B8EA-AD4490154203}" type="parTrans" cxnId="{33CEBD9A-BE5C-4A76-A7F2-6E6EF7709A82}">
      <dgm:prSet/>
      <dgm:spPr/>
      <dgm:t>
        <a:bodyPr/>
        <a:lstStyle/>
        <a:p>
          <a:endParaRPr lang="en-CH"/>
        </a:p>
      </dgm:t>
    </dgm:pt>
    <dgm:pt modelId="{75AE991E-AA95-4F06-8753-3A6BDDE930A4}" type="sibTrans" cxnId="{33CEBD9A-BE5C-4A76-A7F2-6E6EF7709A82}">
      <dgm:prSet/>
      <dgm:spPr/>
      <dgm:t>
        <a:bodyPr/>
        <a:lstStyle/>
        <a:p>
          <a:endParaRPr lang="en-CH"/>
        </a:p>
      </dgm:t>
    </dgm:pt>
    <dgm:pt modelId="{F10B38AE-ABC2-49FE-9F1E-3922CA0B624F}" type="pres">
      <dgm:prSet presAssocID="{66397693-4528-49B6-97B6-F81DD0C3B663}" presName="Name0" presStyleCnt="0">
        <dgm:presLayoutVars>
          <dgm:dir/>
          <dgm:resizeHandles val="exact"/>
        </dgm:presLayoutVars>
      </dgm:prSet>
      <dgm:spPr/>
    </dgm:pt>
    <dgm:pt modelId="{D1A50100-E32B-41F6-A6FE-3783D5BBD554}" type="pres">
      <dgm:prSet presAssocID="{FA6BD924-494F-49C8-9079-BD5A54D8CC4C}" presName="node" presStyleLbl="node1" presStyleIdx="0" presStyleCnt="2">
        <dgm:presLayoutVars>
          <dgm:bulletEnabled val="1"/>
        </dgm:presLayoutVars>
      </dgm:prSet>
      <dgm:spPr/>
    </dgm:pt>
    <dgm:pt modelId="{1BCC98C8-11B8-4E8E-A1B9-958B972D7FFB}" type="pres">
      <dgm:prSet presAssocID="{D3FBB7E6-DAA1-4250-A1C7-B5EC60F88A31}" presName="sibTrans" presStyleLbl="sibTrans2D1" presStyleIdx="0" presStyleCnt="1"/>
      <dgm:spPr/>
    </dgm:pt>
    <dgm:pt modelId="{3A929BAB-E6D7-40B9-B273-68D2E412E0AE}" type="pres">
      <dgm:prSet presAssocID="{D3FBB7E6-DAA1-4250-A1C7-B5EC60F88A31}" presName="connectorText" presStyleLbl="sibTrans2D1" presStyleIdx="0" presStyleCnt="1"/>
      <dgm:spPr/>
    </dgm:pt>
    <dgm:pt modelId="{76D79D30-F7BB-4F44-9B9D-C21C1ED7F3FA}" type="pres">
      <dgm:prSet presAssocID="{CC59CAA0-955E-4ECD-97E8-03EE0250F09B}" presName="node" presStyleLbl="node1" presStyleIdx="1" presStyleCnt="2">
        <dgm:presLayoutVars>
          <dgm:bulletEnabled val="1"/>
        </dgm:presLayoutVars>
      </dgm:prSet>
      <dgm:spPr/>
    </dgm:pt>
  </dgm:ptLst>
  <dgm:cxnLst>
    <dgm:cxn modelId="{89A5A903-15FA-459A-B634-56FB08921D1D}" type="presOf" srcId="{D3FBB7E6-DAA1-4250-A1C7-B5EC60F88A31}" destId="{1BCC98C8-11B8-4E8E-A1B9-958B972D7FFB}" srcOrd="0" destOrd="0" presId="urn:microsoft.com/office/officeart/2005/8/layout/process1"/>
    <dgm:cxn modelId="{2B957526-FADB-4BD7-AF10-00A8738C9C09}" type="presOf" srcId="{66397693-4528-49B6-97B6-F81DD0C3B663}" destId="{F10B38AE-ABC2-49FE-9F1E-3922CA0B624F}" srcOrd="0" destOrd="0" presId="urn:microsoft.com/office/officeart/2005/8/layout/process1"/>
    <dgm:cxn modelId="{5910FD39-4A65-4030-A8B2-93071E7F0FA6}" type="presOf" srcId="{CC59CAA0-955E-4ECD-97E8-03EE0250F09B}" destId="{76D79D30-F7BB-4F44-9B9D-C21C1ED7F3FA}" srcOrd="0" destOrd="0" presId="urn:microsoft.com/office/officeart/2005/8/layout/process1"/>
    <dgm:cxn modelId="{33CEBD9A-BE5C-4A76-A7F2-6E6EF7709A82}" srcId="{66397693-4528-49B6-97B6-F81DD0C3B663}" destId="{CC59CAA0-955E-4ECD-97E8-03EE0250F09B}" srcOrd="1" destOrd="0" parTransId="{9DAE50CA-0671-4B78-B8EA-AD4490154203}" sibTransId="{75AE991E-AA95-4F06-8753-3A6BDDE930A4}"/>
    <dgm:cxn modelId="{216933C7-76E3-4063-98A2-E4AEDF716917}" type="presOf" srcId="{D3FBB7E6-DAA1-4250-A1C7-B5EC60F88A31}" destId="{3A929BAB-E6D7-40B9-B273-68D2E412E0AE}" srcOrd="1" destOrd="0" presId="urn:microsoft.com/office/officeart/2005/8/layout/process1"/>
    <dgm:cxn modelId="{625758E3-A160-4296-9DE5-E027315B45BC}" type="presOf" srcId="{FA6BD924-494F-49C8-9079-BD5A54D8CC4C}" destId="{D1A50100-E32B-41F6-A6FE-3783D5BBD554}" srcOrd="0" destOrd="0" presId="urn:microsoft.com/office/officeart/2005/8/layout/process1"/>
    <dgm:cxn modelId="{97A5BEF9-B7F0-4031-9C69-CEB22EE8B0AA}" srcId="{66397693-4528-49B6-97B6-F81DD0C3B663}" destId="{FA6BD924-494F-49C8-9079-BD5A54D8CC4C}" srcOrd="0" destOrd="0" parTransId="{821F8B7A-1B02-4DF4-A9F0-622F1BA938B7}" sibTransId="{D3FBB7E6-DAA1-4250-A1C7-B5EC60F88A31}"/>
    <dgm:cxn modelId="{32C7DF67-2664-4F79-BFAD-BA577EB82C24}" type="presParOf" srcId="{F10B38AE-ABC2-49FE-9F1E-3922CA0B624F}" destId="{D1A50100-E32B-41F6-A6FE-3783D5BBD554}" srcOrd="0" destOrd="0" presId="urn:microsoft.com/office/officeart/2005/8/layout/process1"/>
    <dgm:cxn modelId="{B6DE04CC-ECF1-4EC1-A7BC-E7C41F84ABE5}" type="presParOf" srcId="{F10B38AE-ABC2-49FE-9F1E-3922CA0B624F}" destId="{1BCC98C8-11B8-4E8E-A1B9-958B972D7FFB}" srcOrd="1" destOrd="0" presId="urn:microsoft.com/office/officeart/2005/8/layout/process1"/>
    <dgm:cxn modelId="{20F21EE6-C970-48A5-9744-6375AD4F80D5}" type="presParOf" srcId="{1BCC98C8-11B8-4E8E-A1B9-958B972D7FFB}" destId="{3A929BAB-E6D7-40B9-B273-68D2E412E0AE}" srcOrd="0" destOrd="0" presId="urn:microsoft.com/office/officeart/2005/8/layout/process1"/>
    <dgm:cxn modelId="{57A6F8D6-166F-4383-9253-F28A6BCC04E6}" type="presParOf" srcId="{F10B38AE-ABC2-49FE-9F1E-3922CA0B624F}" destId="{76D79D30-F7BB-4F44-9B9D-C21C1ED7F3FA}" srcOrd="2" destOrd="0" presId="urn:microsoft.com/office/officeart/2005/8/layout/process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50100-E32B-41F6-A6FE-3783D5BBD554}">
      <dsp:nvSpPr>
        <dsp:cNvPr id="0" name=""/>
        <dsp:cNvSpPr/>
      </dsp:nvSpPr>
      <dsp:spPr>
        <a:xfrm>
          <a:off x="2124" y="0"/>
          <a:ext cx="4529561" cy="952500"/>
        </a:xfrm>
        <a:prstGeom prst="roundRect">
          <a:avLst>
            <a:gd name="adj" fmla="val 10000"/>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Rockbuster has currently only 1000 movies in their collection</a:t>
          </a:r>
          <a:endParaRPr lang="en-CH" sz="1600" kern="1200" dirty="0"/>
        </a:p>
      </dsp:txBody>
      <dsp:txXfrm>
        <a:off x="30022" y="27898"/>
        <a:ext cx="4473765" cy="896704"/>
      </dsp:txXfrm>
    </dsp:sp>
    <dsp:sp modelId="{1BCC98C8-11B8-4E8E-A1B9-958B972D7FFB}">
      <dsp:nvSpPr>
        <dsp:cNvPr id="0" name=""/>
        <dsp:cNvSpPr/>
      </dsp:nvSpPr>
      <dsp:spPr>
        <a:xfrm>
          <a:off x="4984641" y="0"/>
          <a:ext cx="960266" cy="952500"/>
        </a:xfrm>
        <a:prstGeom prst="rightArrow">
          <a:avLst>
            <a:gd name="adj1" fmla="val 60000"/>
            <a:gd name="adj2" fmla="val 50000"/>
          </a:avLst>
        </a:prstGeom>
        <a:solidFill>
          <a:schemeClr val="accent2">
            <a:lumMod val="60000"/>
            <a:lumOff val="4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CH" sz="1300" kern="1200" dirty="0"/>
        </a:p>
      </dsp:txBody>
      <dsp:txXfrm>
        <a:off x="4984641" y="190500"/>
        <a:ext cx="674516" cy="571500"/>
      </dsp:txXfrm>
    </dsp:sp>
    <dsp:sp modelId="{76D79D30-F7BB-4F44-9B9D-C21C1ED7F3FA}">
      <dsp:nvSpPr>
        <dsp:cNvPr id="0" name=""/>
        <dsp:cNvSpPr/>
      </dsp:nvSpPr>
      <dsp:spPr>
        <a:xfrm>
          <a:off x="6343509" y="0"/>
          <a:ext cx="4529561" cy="952500"/>
        </a:xfrm>
        <a:prstGeom prst="roundRect">
          <a:avLst>
            <a:gd name="adj" fmla="val 10000"/>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To be competitive, Rockbuster should increase the number of titles available and include newer movies (the total collection is from 2006)</a:t>
          </a:r>
          <a:endParaRPr lang="en-CH" sz="1600" kern="1200" dirty="0"/>
        </a:p>
      </dsp:txBody>
      <dsp:txXfrm>
        <a:off x="6371407" y="27898"/>
        <a:ext cx="4473765" cy="8967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50100-E32B-41F6-A6FE-3783D5BBD554}">
      <dsp:nvSpPr>
        <dsp:cNvPr id="0" name=""/>
        <dsp:cNvSpPr/>
      </dsp:nvSpPr>
      <dsp:spPr>
        <a:xfrm>
          <a:off x="2124" y="0"/>
          <a:ext cx="4529561" cy="9525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Most profitable regions are Asia and Europe</a:t>
          </a:r>
          <a:endParaRPr lang="en-CH" sz="1300" kern="1200" dirty="0"/>
        </a:p>
      </dsp:txBody>
      <dsp:txXfrm>
        <a:off x="30022" y="27898"/>
        <a:ext cx="4473765" cy="896704"/>
      </dsp:txXfrm>
    </dsp:sp>
    <dsp:sp modelId="{1BCC98C8-11B8-4E8E-A1B9-958B972D7FFB}">
      <dsp:nvSpPr>
        <dsp:cNvPr id="0" name=""/>
        <dsp:cNvSpPr/>
      </dsp:nvSpPr>
      <dsp:spPr>
        <a:xfrm>
          <a:off x="4984641" y="0"/>
          <a:ext cx="960266" cy="9525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CH" sz="1100" kern="1200" dirty="0"/>
        </a:p>
      </dsp:txBody>
      <dsp:txXfrm>
        <a:off x="4984641" y="190500"/>
        <a:ext cx="674516" cy="571500"/>
      </dsp:txXfrm>
    </dsp:sp>
    <dsp:sp modelId="{76D79D30-F7BB-4F44-9B9D-C21C1ED7F3FA}">
      <dsp:nvSpPr>
        <dsp:cNvPr id="0" name=""/>
        <dsp:cNvSpPr/>
      </dsp:nvSpPr>
      <dsp:spPr>
        <a:xfrm>
          <a:off x="6343509" y="0"/>
          <a:ext cx="4529561" cy="9525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Rockbuster should focus on the countries with highest revenue per customer, i.e.: India, China, United States, Russia and Japan. Later, they can expand to other countries of Asia and South America</a:t>
          </a:r>
          <a:endParaRPr lang="en-CH" sz="1300" kern="1200" dirty="0"/>
        </a:p>
      </dsp:txBody>
      <dsp:txXfrm>
        <a:off x="6371407" y="27898"/>
        <a:ext cx="4473765" cy="8967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50100-E32B-41F6-A6FE-3783D5BBD554}">
      <dsp:nvSpPr>
        <dsp:cNvPr id="0" name=""/>
        <dsp:cNvSpPr/>
      </dsp:nvSpPr>
      <dsp:spPr>
        <a:xfrm>
          <a:off x="2124" y="0"/>
          <a:ext cx="4529561" cy="952500"/>
        </a:xfrm>
        <a:prstGeom prst="roundRect">
          <a:avLst>
            <a:gd name="adj" fmla="val 10000"/>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Rockbuster has three rental prices for the movies: $0.99, $2.99 and $4.99</a:t>
          </a:r>
          <a:endParaRPr lang="en-CH" sz="1500" kern="1200" dirty="0"/>
        </a:p>
      </dsp:txBody>
      <dsp:txXfrm>
        <a:off x="30022" y="27898"/>
        <a:ext cx="4473765" cy="896704"/>
      </dsp:txXfrm>
    </dsp:sp>
    <dsp:sp modelId="{1BCC98C8-11B8-4E8E-A1B9-958B972D7FFB}">
      <dsp:nvSpPr>
        <dsp:cNvPr id="0" name=""/>
        <dsp:cNvSpPr/>
      </dsp:nvSpPr>
      <dsp:spPr>
        <a:xfrm>
          <a:off x="4984641" y="0"/>
          <a:ext cx="960266" cy="952500"/>
        </a:xfrm>
        <a:prstGeom prst="rightArrow">
          <a:avLst>
            <a:gd name="adj1" fmla="val 60000"/>
            <a:gd name="adj2" fmla="val 50000"/>
          </a:avLst>
        </a:prstGeom>
        <a:solidFill>
          <a:schemeClr val="accent2">
            <a:lumMod val="60000"/>
            <a:lumOff val="4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H" sz="1200" kern="1200" dirty="0"/>
        </a:p>
      </dsp:txBody>
      <dsp:txXfrm>
        <a:off x="4984641" y="190500"/>
        <a:ext cx="674516" cy="571500"/>
      </dsp:txXfrm>
    </dsp:sp>
    <dsp:sp modelId="{76D79D30-F7BB-4F44-9B9D-C21C1ED7F3FA}">
      <dsp:nvSpPr>
        <dsp:cNvPr id="0" name=""/>
        <dsp:cNvSpPr/>
      </dsp:nvSpPr>
      <dsp:spPr>
        <a:xfrm>
          <a:off x="6343509" y="0"/>
          <a:ext cx="4529561" cy="952500"/>
        </a:xfrm>
        <a:prstGeom prst="roundRect">
          <a:avLst>
            <a:gd name="adj" fmla="val 10000"/>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Rockbuster should consider changing their pricing method and implement monthly access with different payment plans instead of pay-per-view</a:t>
          </a:r>
          <a:endParaRPr lang="en-CH" sz="1500" kern="1200" dirty="0"/>
        </a:p>
      </dsp:txBody>
      <dsp:txXfrm>
        <a:off x="6371407" y="27898"/>
        <a:ext cx="4473765" cy="8967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50100-E32B-41F6-A6FE-3783D5BBD554}">
      <dsp:nvSpPr>
        <dsp:cNvPr id="0" name=""/>
        <dsp:cNvSpPr/>
      </dsp:nvSpPr>
      <dsp:spPr>
        <a:xfrm>
          <a:off x="2124" y="0"/>
          <a:ext cx="4529561" cy="9525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Top 10 customers of Rockbuster are very loyal</a:t>
          </a:r>
          <a:endParaRPr lang="en-CH" sz="1700" kern="1200" dirty="0"/>
        </a:p>
      </dsp:txBody>
      <dsp:txXfrm>
        <a:off x="30022" y="27898"/>
        <a:ext cx="4473765" cy="896704"/>
      </dsp:txXfrm>
    </dsp:sp>
    <dsp:sp modelId="{1BCC98C8-11B8-4E8E-A1B9-958B972D7FFB}">
      <dsp:nvSpPr>
        <dsp:cNvPr id="0" name=""/>
        <dsp:cNvSpPr/>
      </dsp:nvSpPr>
      <dsp:spPr>
        <a:xfrm>
          <a:off x="4984641" y="0"/>
          <a:ext cx="960266" cy="9525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CH" sz="1400" kern="1200" dirty="0"/>
        </a:p>
      </dsp:txBody>
      <dsp:txXfrm>
        <a:off x="4984641" y="190500"/>
        <a:ext cx="674516" cy="571500"/>
      </dsp:txXfrm>
    </dsp:sp>
    <dsp:sp modelId="{76D79D30-F7BB-4F44-9B9D-C21C1ED7F3FA}">
      <dsp:nvSpPr>
        <dsp:cNvPr id="0" name=""/>
        <dsp:cNvSpPr/>
      </dsp:nvSpPr>
      <dsp:spPr>
        <a:xfrm>
          <a:off x="6343509" y="0"/>
          <a:ext cx="4529561" cy="9525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Rockbuster should award their loyalty by e.g. offering them a 3-month free access to the movie library</a:t>
          </a:r>
          <a:endParaRPr lang="en-CH" sz="1700" kern="1200" dirty="0"/>
        </a:p>
      </dsp:txBody>
      <dsp:txXfrm>
        <a:off x="6371407" y="27898"/>
        <a:ext cx="4473765" cy="8967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3D5444-F62C-42C3-A75A-D9DBA807730F}" type="datetimeFigureOut">
              <a:rPr lang="en-US" smtClean="0"/>
              <a:t>3/22/2023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4F617-7A30-41D4-AB86-5D833C98E18B}" type="slidenum">
              <a:rPr lang="en-US" smtClean="0"/>
              <a:t>‹#›</a:t>
            </a:fld>
            <a:endParaRPr lang="en-US" dirty="0"/>
          </a:p>
        </p:txBody>
      </p:sp>
    </p:spTree>
    <p:extLst>
      <p:ext uri="{BB962C8B-B14F-4D97-AF65-F5344CB8AC3E}">
        <p14:creationId xmlns:p14="http://schemas.microsoft.com/office/powerpoint/2010/main" val="99462481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A1FA-7B6A-47D2-8D61-F225D71B51FF}" type="datetimeFigureOut">
              <a:rPr lang="en-US" smtClean="0"/>
              <a:t>3/17/2023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A179D-2D27-49E2-B022-8EDDA2EFE682}" type="slidenum">
              <a:rPr lang="en-US" smtClean="0"/>
              <a:t>‹#›</a:t>
            </a:fld>
            <a:endParaRPr lang="en-US" dirty="0"/>
          </a:p>
        </p:txBody>
      </p:sp>
    </p:spTree>
    <p:extLst>
      <p:ext uri="{BB962C8B-B14F-4D97-AF65-F5344CB8AC3E}">
        <p14:creationId xmlns:p14="http://schemas.microsoft.com/office/powerpoint/2010/main" val="117460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dirty="0">
                <a:latin typeface="Arial" pitchFamily="34" charset="0"/>
                <a:cs typeface="Arial" pitchFamily="34" charset="0"/>
              </a:rPr>
              <a:t>To change the  image on this slide, select the picture and delete it. Then click the Pictures icon in the placeholder to insert your own image.</a:t>
            </a:r>
          </a:p>
          <a:p>
            <a:endParaRPr lang="en-US" dirty="0"/>
          </a:p>
        </p:txBody>
      </p:sp>
      <p:sp>
        <p:nvSpPr>
          <p:cNvPr id="4" name="Slide Number Placeholder 3"/>
          <p:cNvSpPr>
            <a:spLocks noGrp="1"/>
          </p:cNvSpPr>
          <p:nvPr>
            <p:ph type="sldNum" sz="quarter" idx="10"/>
          </p:nvPr>
        </p:nvSpPr>
        <p:spPr/>
        <p:txBody>
          <a:bodyPr/>
          <a:lstStyle/>
          <a:p>
            <a:fld id="{1B9A179D-2D27-49E2-B022-8EDDA2EFE682}" type="slidenum">
              <a:rPr lang="en-US" smtClean="0"/>
              <a:t>1</a:t>
            </a:fld>
            <a:endParaRPr lang="en-US" dirty="0"/>
          </a:p>
        </p:txBody>
      </p:sp>
    </p:spTree>
    <p:extLst>
      <p:ext uri="{BB962C8B-B14F-4D97-AF65-F5344CB8AC3E}">
        <p14:creationId xmlns:p14="http://schemas.microsoft.com/office/powerpoint/2010/main" val="1542422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Freeform 11"/>
          <p:cNvSpPr>
            <a:spLocks noChangeArrowheads="1"/>
          </p:cNvSpPr>
          <p:nvPr/>
        </p:nvSpPr>
        <p:spPr bwMode="white">
          <a:xfrm>
            <a:off x="8429022" y="0"/>
            <a:ext cx="3762978" cy="6858000"/>
          </a:xfrm>
          <a:custGeom>
            <a:avLst/>
            <a:gdLst>
              <a:gd name="connsiteX0" fmla="*/ 0 w 3762978"/>
              <a:gd name="connsiteY0" fmla="*/ 0 h 6858000"/>
              <a:gd name="connsiteX1" fmla="*/ 3762978 w 3762978"/>
              <a:gd name="connsiteY1" fmla="*/ 0 h 6858000"/>
              <a:gd name="connsiteX2" fmla="*/ 3762978 w 3762978"/>
              <a:gd name="connsiteY2" fmla="*/ 6858000 h 6858000"/>
              <a:gd name="connsiteX3" fmla="*/ 338667 w 3762978"/>
              <a:gd name="connsiteY3" fmla="*/ 6858000 h 6858000"/>
              <a:gd name="connsiteX4" fmla="*/ 1189567 w 3762978"/>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978" h="6858000">
                <a:moveTo>
                  <a:pt x="0" y="0"/>
                </a:moveTo>
                <a:lnTo>
                  <a:pt x="3762978" y="0"/>
                </a:lnTo>
                <a:lnTo>
                  <a:pt x="3762978" y="6858000"/>
                </a:lnTo>
                <a:lnTo>
                  <a:pt x="338667" y="6858000"/>
                </a:lnTo>
                <a:lnTo>
                  <a:pt x="1189567" y="433705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1800" dirty="0"/>
          </a:p>
        </p:txBody>
      </p:sp>
      <p:sp>
        <p:nvSpPr>
          <p:cNvPr id="7" name="Freeform 6"/>
          <p:cNvSpPr>
            <a:spLocks/>
          </p:cNvSpPr>
          <p:nvPr/>
        </p:nvSpPr>
        <p:spPr bwMode="auto">
          <a:xfrm>
            <a:off x="8145385"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8" name="Freeform 7"/>
          <p:cNvSpPr>
            <a:spLocks/>
          </p:cNvSpPr>
          <p:nvPr/>
        </p:nvSpPr>
        <p:spPr bwMode="auto">
          <a:xfrm>
            <a:off x="7950653"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2" name="Title 1"/>
          <p:cNvSpPr>
            <a:spLocks noGrp="1"/>
          </p:cNvSpPr>
          <p:nvPr>
            <p:ph type="ctrTitle"/>
          </p:nvPr>
        </p:nvSpPr>
        <p:spPr>
          <a:xfrm>
            <a:off x="1295400" y="1873584"/>
            <a:ext cx="640080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5400" y="4572000"/>
            <a:ext cx="6400800" cy="1600200"/>
          </a:xfrm>
        </p:spPr>
        <p:txBody>
          <a:bodyPr/>
          <a:lstStyle>
            <a:lvl1pPr marL="0" indent="0" algn="l">
              <a:spcBef>
                <a:spcPts val="120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51258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724400" y="1828801"/>
            <a:ext cx="6172200" cy="4343400"/>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1067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9" name="Rectangle 8"/>
          <p:cNvSpPr/>
          <p:nvPr/>
        </p:nvSpPr>
        <p:spPr bwMode="invGray">
          <a:xfrm>
            <a:off x="1295400"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bwMode="invGray">
          <a:xfrm>
            <a:off x="6324599"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1295400"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2" name="Rectangle 11"/>
          <p:cNvSpPr/>
          <p:nvPr/>
        </p:nvSpPr>
        <p:spPr>
          <a:xfrm>
            <a:off x="6324599"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1298448"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bwMode="invGray">
          <a:xfrm>
            <a:off x="1371273"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Picture Placeholder 2" descr="An empty placeholder to add an image. Click on the placeholder and select the image that you wish to add"/>
          <p:cNvSpPr>
            <a:spLocks noGrp="1"/>
          </p:cNvSpPr>
          <p:nvPr>
            <p:ph type="pic" idx="13"/>
          </p:nvPr>
        </p:nvSpPr>
        <p:spPr>
          <a:xfrm>
            <a:off x="63246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3" name="Text Placeholder 3"/>
          <p:cNvSpPr>
            <a:spLocks noGrp="1"/>
          </p:cNvSpPr>
          <p:nvPr>
            <p:ph type="body" sz="half" idx="14"/>
          </p:nvPr>
        </p:nvSpPr>
        <p:spPr bwMode="invGray">
          <a:xfrm>
            <a:off x="6412954"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394401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109294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white">
          <a:xfrm rot="5400000">
            <a:off x="7562850" y="2228850"/>
            <a:ext cx="6858000" cy="2400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rot="5400000">
            <a:off x="6331230" y="3387909"/>
            <a:ext cx="6858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rot="5400000">
            <a:off x="6251613" y="3387909"/>
            <a:ext cx="6858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p:cNvSpPr>
            <a:spLocks noGrp="1"/>
          </p:cNvSpPr>
          <p:nvPr>
            <p:ph type="title" orient="vert"/>
          </p:nvPr>
        </p:nvSpPr>
        <p:spPr>
          <a:xfrm>
            <a:off x="9871318" y="685800"/>
            <a:ext cx="1033272"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400" y="685800"/>
            <a:ext cx="7976754"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7F8E3F6-DE14-48B2-B2BC-6FABA9630FB8}" type="slidenum">
              <a:rPr lang="en-US" smtClean="0"/>
              <a:pPr/>
              <a:t>‹#›</a:t>
            </a:fld>
            <a:endParaRPr lang="en-US" dirty="0"/>
          </a:p>
        </p:txBody>
      </p:sp>
    </p:spTree>
    <p:extLst>
      <p:ext uri="{BB962C8B-B14F-4D97-AF65-F5344CB8AC3E}">
        <p14:creationId xmlns:p14="http://schemas.microsoft.com/office/powerpoint/2010/main" val="180411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259618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0" name="Rectangle 5"/>
          <p:cNvSpPr>
            <a:spLocks noChangeArrowheads="1"/>
          </p:cNvSpPr>
          <p:nvPr/>
        </p:nvSpPr>
        <p:spPr bwMode="white">
          <a:xfrm>
            <a:off x="6540503" y="0"/>
            <a:ext cx="5651496" cy="6858000"/>
          </a:xfrm>
          <a:custGeom>
            <a:avLst/>
            <a:gdLst/>
            <a:ahLst/>
            <a:cxnLst/>
            <a:rect l="l" t="t" r="r" b="b"/>
            <a:pathLst>
              <a:path w="4238622" h="6858000">
                <a:moveTo>
                  <a:pt x="0" y="0"/>
                </a:moveTo>
                <a:lnTo>
                  <a:pt x="4086222" y="0"/>
                </a:lnTo>
                <a:lnTo>
                  <a:pt x="4237035" y="0"/>
                </a:lnTo>
                <a:lnTo>
                  <a:pt x="4238622" y="0"/>
                </a:lnTo>
                <a:lnTo>
                  <a:pt x="4238622" y="6858000"/>
                </a:lnTo>
                <a:lnTo>
                  <a:pt x="4237035" y="6858000"/>
                </a:lnTo>
                <a:lnTo>
                  <a:pt x="4086222"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dirty="0"/>
          </a:p>
        </p:txBody>
      </p:sp>
      <p:sp>
        <p:nvSpPr>
          <p:cNvPr id="11" name="Freeform 6"/>
          <p:cNvSpPr>
            <a:spLocks/>
          </p:cNvSpPr>
          <p:nvPr/>
        </p:nvSpPr>
        <p:spPr bwMode="auto">
          <a:xfrm>
            <a:off x="6256868"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12" name="Freeform 7"/>
          <p:cNvSpPr>
            <a:spLocks/>
          </p:cNvSpPr>
          <p:nvPr/>
        </p:nvSpPr>
        <p:spPr bwMode="auto">
          <a:xfrm>
            <a:off x="6062136"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2" name="Title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15" name="Picture Placeholder 14" descr="An empty placeholder to add an image. Click on the placeholder and select the image that you wish to add"/>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en-US" dirty="0"/>
              <a:t>Click icon to add picture</a:t>
            </a:r>
          </a:p>
        </p:txBody>
      </p:sp>
      <p:sp>
        <p:nvSpPr>
          <p:cNvPr id="3" name="Subtitle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4028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5"/>
          <p:cNvSpPr>
            <a:spLocks noChangeArrowheads="1"/>
          </p:cNvSpPr>
          <p:nvPr/>
        </p:nvSpPr>
        <p:spPr bwMode="white">
          <a:xfrm>
            <a:off x="9622368" y="0"/>
            <a:ext cx="2569632" cy="6858000"/>
          </a:xfrm>
          <a:custGeom>
            <a:avLst/>
            <a:gdLst/>
            <a:ahLst/>
            <a:cxnLst/>
            <a:rect l="l" t="t" r="r" b="b"/>
            <a:pathLst>
              <a:path w="1927224" h="6858000">
                <a:moveTo>
                  <a:pt x="0" y="0"/>
                </a:moveTo>
                <a:lnTo>
                  <a:pt x="1927224" y="0"/>
                </a:lnTo>
                <a:lnTo>
                  <a:pt x="1927224"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dirty="0"/>
          </a:p>
        </p:txBody>
      </p:sp>
      <p:sp>
        <p:nvSpPr>
          <p:cNvPr id="8" name="Freeform 6"/>
          <p:cNvSpPr>
            <a:spLocks/>
          </p:cNvSpPr>
          <p:nvPr/>
        </p:nvSpPr>
        <p:spPr bwMode="auto">
          <a:xfrm>
            <a:off x="9237132"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9"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10"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dirty="0"/>
          </a:p>
        </p:txBody>
      </p:sp>
      <p:sp>
        <p:nvSpPr>
          <p:cNvPr id="2" name="Title 1"/>
          <p:cNvSpPr>
            <a:spLocks noGrp="1"/>
          </p:cNvSpPr>
          <p:nvPr>
            <p:ph type="title"/>
          </p:nvPr>
        </p:nvSpPr>
        <p:spPr>
          <a:xfrm>
            <a:off x="1295398" y="2914650"/>
            <a:ext cx="8046720" cy="1557338"/>
          </a:xfrm>
        </p:spPr>
        <p:txBody>
          <a:bodyPr anchor="b">
            <a:normAutofit/>
          </a:bodyPr>
          <a:lstStyle>
            <a:lvl1pPr>
              <a:defRPr sz="320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398" y="4589463"/>
            <a:ext cx="8046718" cy="1011237"/>
          </a:xfrm>
        </p:spPr>
        <p:txBody>
          <a:bodyPr/>
          <a:lstStyle>
            <a:lvl1pPr marL="0" indent="0">
              <a:spcBef>
                <a:spcPts val="120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19642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8799"/>
            <a:ext cx="4572000" cy="43434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244820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lstStyle/>
          <a:p>
            <a:r>
              <a:rPr lang="en-US"/>
              <a:t>Click to edit Master title style</a:t>
            </a:r>
          </a:p>
        </p:txBody>
      </p:sp>
      <p:sp>
        <p:nvSpPr>
          <p:cNvPr id="3" name="Text Placeholder 2"/>
          <p:cNvSpPr>
            <a:spLocks noGrp="1"/>
          </p:cNvSpPr>
          <p:nvPr>
            <p:ph type="body" idx="1"/>
          </p:nvPr>
        </p:nvSpPr>
        <p:spPr>
          <a:xfrm>
            <a:off x="1295400" y="1828800"/>
            <a:ext cx="4572000" cy="850392"/>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24600" y="1828800"/>
            <a:ext cx="4572000" cy="847725"/>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9" name="Slide Number Placeholder 8"/>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26023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5" name="Slide Number Placeholder 4"/>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33973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4" name="Slide Number Placeholder 3"/>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298363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4728209" y="1828800"/>
            <a:ext cx="6126480" cy="43434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3/17/2023</a:t>
            </a:fld>
            <a:endParaRPr lang="en-US" dirty="0"/>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dirty="0"/>
          </a:p>
        </p:txBody>
      </p:sp>
    </p:spTree>
    <p:extLst>
      <p:ext uri="{BB962C8B-B14F-4D97-AF65-F5344CB8AC3E}">
        <p14:creationId xmlns:p14="http://schemas.microsoft.com/office/powerpoint/2010/main" val="25476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userDrawn="1"/>
        </p:nvSpPr>
        <p:spPr bwMode="white">
          <a:xfrm>
            <a:off x="0" y="0"/>
            <a:ext cx="1219200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userDrawn="1"/>
        </p:nvSpPr>
        <p:spPr>
          <a:xfrm>
            <a:off x="0" y="1371600"/>
            <a:ext cx="12192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a:off x="0" y="1443006"/>
            <a:ext cx="12192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1295400" y="255134"/>
            <a:ext cx="9601200" cy="10368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399" y="6374999"/>
            <a:ext cx="6243203" cy="274320"/>
          </a:xfrm>
          <a:prstGeom prst="rect">
            <a:avLst/>
          </a:prstGeom>
        </p:spPr>
        <p:txBody>
          <a:bodyPr vert="horz" lIns="91440" tIns="45720" rIns="91440" bIns="45720" rtlCol="0" anchor="ctr"/>
          <a:lstStyle>
            <a:lvl1pPr algn="l">
              <a:defRPr sz="1100">
                <a:solidFill>
                  <a:schemeClr val="tx1"/>
                </a:solidFill>
              </a:defRPr>
            </a:lvl1pPr>
          </a:lstStyle>
          <a:p>
            <a:r>
              <a:rPr lang="en-US" dirty="0"/>
              <a:t>Add a footer</a:t>
            </a:r>
          </a:p>
        </p:txBody>
      </p:sp>
      <p:sp>
        <p:nvSpPr>
          <p:cNvPr id="4" name="Date Placeholder 3"/>
          <p:cNvSpPr>
            <a:spLocks noGrp="1"/>
          </p:cNvSpPr>
          <p:nvPr>
            <p:ph type="dt" sz="half" idx="2"/>
          </p:nvPr>
        </p:nvSpPr>
        <p:spPr>
          <a:xfrm>
            <a:off x="7791449" y="6374999"/>
            <a:ext cx="1480705" cy="274320"/>
          </a:xfrm>
          <a:prstGeom prst="rect">
            <a:avLst/>
          </a:prstGeom>
        </p:spPr>
        <p:txBody>
          <a:bodyPr vert="horz" lIns="91440" tIns="45720" rIns="91440" bIns="45720" rtlCol="0" anchor="ctr"/>
          <a:lstStyle>
            <a:lvl1pPr algn="r">
              <a:defRPr sz="1100">
                <a:solidFill>
                  <a:schemeClr val="tx1"/>
                </a:solidFill>
              </a:defRPr>
            </a:lvl1pPr>
          </a:lstStyle>
          <a:p>
            <a:fld id="{A79A3335-6331-4872-A8B7-ECD55539F4D0}" type="datetimeFigureOut">
              <a:rPr lang="en-US" smtClean="0"/>
              <a:pPr/>
              <a:t>3/17/2023</a:t>
            </a:fld>
            <a:endParaRPr lang="en-US" dirty="0"/>
          </a:p>
        </p:txBody>
      </p:sp>
      <p:sp>
        <p:nvSpPr>
          <p:cNvPr id="6" name="Slide Number Placeholder 5"/>
          <p:cNvSpPr>
            <a:spLocks noGrp="1"/>
          </p:cNvSpPr>
          <p:nvPr>
            <p:ph type="sldNum" sz="quarter" idx="4"/>
          </p:nvPr>
        </p:nvSpPr>
        <p:spPr>
          <a:xfrm>
            <a:off x="9525000" y="6374999"/>
            <a:ext cx="1371600" cy="274320"/>
          </a:xfrm>
          <a:prstGeom prst="rect">
            <a:avLst/>
          </a:prstGeom>
        </p:spPr>
        <p:txBody>
          <a:bodyPr vert="horz" lIns="91440" tIns="45720" rIns="91440" bIns="45720" rtlCol="0" anchor="ctr"/>
          <a:lstStyle>
            <a:lvl1pPr algn="r">
              <a:defRPr sz="1100">
                <a:solidFill>
                  <a:schemeClr val="tx1"/>
                </a:solidFill>
              </a:defRPr>
            </a:lvl1pPr>
          </a:lstStyle>
          <a:p>
            <a:fld id="{A7F8E3F6-DE14-48B2-B2BC-6FABA9630FB8}" type="slidenum">
              <a:rPr lang="en-US" smtClean="0"/>
              <a:pPr/>
              <a:t>‹#›</a:t>
            </a:fld>
            <a:endParaRPr lang="en-US" dirty="0"/>
          </a:p>
        </p:txBody>
      </p:sp>
    </p:spTree>
    <p:extLst>
      <p:ext uri="{BB962C8B-B14F-4D97-AF65-F5344CB8AC3E}">
        <p14:creationId xmlns:p14="http://schemas.microsoft.com/office/powerpoint/2010/main" val="259473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61"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6.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hyperlink" Target="https://public.tableau.com/app/profile/antonina2555/viz/CF3_10Rockbusterpresentation/Salesbyregions?publish=yes" TargetMode="External"/><Relationship Id="rId3" Type="http://schemas.openxmlformats.org/officeDocument/2006/relationships/hyperlink" Target="https://public.tableau.com/app/profile/antonina2555/viz/CF3_10Rockbusterpresentation/Bottom10movies?publish=yes" TargetMode="External"/><Relationship Id="rId7" Type="http://schemas.openxmlformats.org/officeDocument/2006/relationships/hyperlink" Target="https://public.tableau.com/app/profile/antonina2555/viz/CF3_10Rockbusterpresentation/Countrieswithrevenueabove100USDpercustomer?publish=yes" TargetMode="External"/><Relationship Id="rId2" Type="http://schemas.openxmlformats.org/officeDocument/2006/relationships/hyperlink" Target="https://public.tableau.com/app/profile/antonina2555/viz/CF3_10Rockbusterpresentation/Top10movies?publish=yes" TargetMode="External"/><Relationship Id="rId1" Type="http://schemas.openxmlformats.org/officeDocument/2006/relationships/slideLayout" Target="../slideLayouts/slideLayout2.xml"/><Relationship Id="rId6" Type="http://schemas.openxmlformats.org/officeDocument/2006/relationships/hyperlink" Target="https://public.tableau.com/app/profile/antonina2555/viz/CF3_10Rockbusterpresentation/Top10customers?publish=yes" TargetMode="External"/><Relationship Id="rId5" Type="http://schemas.openxmlformats.org/officeDocument/2006/relationships/hyperlink" Target="https://public.tableau.com/app/profile/antonina2555/viz/CF3_10Rockbusterpresentation/Maptopcustomers-dashboard?publish=yes" TargetMode="External"/><Relationship Id="rId4" Type="http://schemas.openxmlformats.org/officeDocument/2006/relationships/hyperlink" Target="https://public.tableau.com/app/profile/antonina2555/viz/CF3_10Rockbusterpresentation/Revenuebycategory?publish=yes"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5401" y="1873584"/>
            <a:ext cx="5120640" cy="2560320"/>
          </a:xfrm>
        </p:spPr>
        <p:txBody>
          <a:bodyPr anchor="b">
            <a:normAutofit/>
          </a:bodyPr>
          <a:lstStyle/>
          <a:p>
            <a:r>
              <a:rPr lang="en-US" dirty="0"/>
              <a:t>Rockbuster Stealth’s</a:t>
            </a:r>
            <a:br>
              <a:rPr lang="en-US" dirty="0"/>
            </a:br>
            <a:r>
              <a:rPr lang="en-US" dirty="0"/>
              <a:t>Analysis</a:t>
            </a:r>
          </a:p>
        </p:txBody>
      </p:sp>
      <p:pic>
        <p:nvPicPr>
          <p:cNvPr id="5" name="Picture Placeholder 4" descr="Graphical user interface, application, website&#10;&#10;Description automatically generated"/>
          <p:cNvPicPr>
            <a:picLocks noGrp="1" noChangeAspect="1"/>
          </p:cNvPicPr>
          <p:nvPr>
            <p:ph type="pic" sz="quarter" idx="10"/>
          </p:nvPr>
        </p:nvPicPr>
        <p:blipFill rotWithShape="1">
          <a:blip r:embed="rId3"/>
          <a:srcRect r="40417"/>
          <a:stretch/>
        </p:blipFill>
        <p:spPr>
          <a:xfrm>
            <a:off x="6743703" y="10"/>
            <a:ext cx="5448297" cy="6857990"/>
          </a:xfrm>
          <a:noFill/>
        </p:spPr>
      </p:pic>
      <p:sp>
        <p:nvSpPr>
          <p:cNvPr id="3" name="Subtitle 2"/>
          <p:cNvSpPr>
            <a:spLocks noGrp="1"/>
          </p:cNvSpPr>
          <p:nvPr>
            <p:ph type="subTitle" idx="1"/>
          </p:nvPr>
        </p:nvSpPr>
        <p:spPr>
          <a:xfrm>
            <a:off x="1295401" y="4572000"/>
            <a:ext cx="5120640" cy="1600200"/>
          </a:xfrm>
        </p:spPr>
        <p:txBody>
          <a:bodyPr>
            <a:normAutofit/>
          </a:bodyPr>
          <a:lstStyle/>
          <a:p>
            <a:r>
              <a:rPr lang="en-US" dirty="0"/>
              <a:t>Prepared by Antonina Masko</a:t>
            </a:r>
          </a:p>
        </p:txBody>
      </p:sp>
    </p:spTree>
    <p:extLst>
      <p:ext uri="{BB962C8B-B14F-4D97-AF65-F5344CB8AC3E}">
        <p14:creationId xmlns:p14="http://schemas.microsoft.com/office/powerpoint/2010/main" val="138059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was the average rental duration for all videos?</a:t>
            </a:r>
          </a:p>
        </p:txBody>
      </p:sp>
      <p:sp>
        <p:nvSpPr>
          <p:cNvPr id="4" name="Text Placeholder 3"/>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87620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Film and Customer – Descriptive Statistics</a:t>
            </a:r>
          </a:p>
        </p:txBody>
      </p:sp>
      <p:graphicFrame>
        <p:nvGraphicFramePr>
          <p:cNvPr id="10" name="Table 10">
            <a:extLst>
              <a:ext uri="{FF2B5EF4-FFF2-40B4-BE49-F238E27FC236}">
                <a16:creationId xmlns:a16="http://schemas.microsoft.com/office/drawing/2014/main" id="{B04217BE-8BBD-530B-CAF1-4769BC34126A}"/>
              </a:ext>
            </a:extLst>
          </p:cNvPr>
          <p:cNvGraphicFramePr>
            <a:graphicFrameLocks noGrp="1"/>
          </p:cNvGraphicFramePr>
          <p:nvPr>
            <p:ph sz="half" idx="1"/>
            <p:extLst>
              <p:ext uri="{D42A27DB-BD31-4B8C-83A1-F6EECF244321}">
                <p14:modId xmlns:p14="http://schemas.microsoft.com/office/powerpoint/2010/main" val="3484683262"/>
              </p:ext>
            </p:extLst>
          </p:nvPr>
        </p:nvGraphicFramePr>
        <p:xfrm>
          <a:off x="1295400" y="1828800"/>
          <a:ext cx="9601200" cy="1854200"/>
        </p:xfrm>
        <a:graphic>
          <a:graphicData uri="http://schemas.openxmlformats.org/drawingml/2006/table">
            <a:tbl>
              <a:tblPr firstRow="1" bandRow="1">
                <a:tableStyleId>{C4B1156A-380E-4F78-BDF5-A606A8083BF9}</a:tableStyleId>
              </a:tblPr>
              <a:tblGrid>
                <a:gridCol w="2400300">
                  <a:extLst>
                    <a:ext uri="{9D8B030D-6E8A-4147-A177-3AD203B41FA5}">
                      <a16:colId xmlns:a16="http://schemas.microsoft.com/office/drawing/2014/main" val="1697062867"/>
                    </a:ext>
                  </a:extLst>
                </a:gridCol>
                <a:gridCol w="2400300">
                  <a:extLst>
                    <a:ext uri="{9D8B030D-6E8A-4147-A177-3AD203B41FA5}">
                      <a16:colId xmlns:a16="http://schemas.microsoft.com/office/drawing/2014/main" val="2982240171"/>
                    </a:ext>
                  </a:extLst>
                </a:gridCol>
                <a:gridCol w="2400300">
                  <a:extLst>
                    <a:ext uri="{9D8B030D-6E8A-4147-A177-3AD203B41FA5}">
                      <a16:colId xmlns:a16="http://schemas.microsoft.com/office/drawing/2014/main" val="2995957818"/>
                    </a:ext>
                  </a:extLst>
                </a:gridCol>
                <a:gridCol w="2400300">
                  <a:extLst>
                    <a:ext uri="{9D8B030D-6E8A-4147-A177-3AD203B41FA5}">
                      <a16:colId xmlns:a16="http://schemas.microsoft.com/office/drawing/2014/main" val="832056961"/>
                    </a:ext>
                  </a:extLst>
                </a:gridCol>
              </a:tblGrid>
              <a:tr h="370840">
                <a:tc>
                  <a:txBody>
                    <a:bodyPr/>
                    <a:lstStyle/>
                    <a:p>
                      <a:r>
                        <a:rPr lang="en-US" dirty="0"/>
                        <a:t>Film statistics</a:t>
                      </a:r>
                      <a:endParaRPr lang="en-CH" dirty="0"/>
                    </a:p>
                  </a:txBody>
                  <a:tcPr/>
                </a:tc>
                <a:tc>
                  <a:txBody>
                    <a:bodyPr/>
                    <a:lstStyle/>
                    <a:p>
                      <a:r>
                        <a:rPr lang="en-US" dirty="0"/>
                        <a:t>Minimum</a:t>
                      </a:r>
                      <a:endParaRPr lang="en-CH" dirty="0"/>
                    </a:p>
                  </a:txBody>
                  <a:tcPr/>
                </a:tc>
                <a:tc>
                  <a:txBody>
                    <a:bodyPr/>
                    <a:lstStyle/>
                    <a:p>
                      <a:r>
                        <a:rPr lang="en-US" dirty="0"/>
                        <a:t>Average</a:t>
                      </a:r>
                      <a:endParaRPr lang="en-CH" dirty="0"/>
                    </a:p>
                  </a:txBody>
                  <a:tcPr/>
                </a:tc>
                <a:tc>
                  <a:txBody>
                    <a:bodyPr/>
                    <a:lstStyle/>
                    <a:p>
                      <a:r>
                        <a:rPr lang="en-US" dirty="0"/>
                        <a:t>Maximum</a:t>
                      </a:r>
                      <a:endParaRPr lang="en-CH" dirty="0"/>
                    </a:p>
                  </a:txBody>
                  <a:tcPr/>
                </a:tc>
                <a:extLst>
                  <a:ext uri="{0D108BD9-81ED-4DB2-BD59-A6C34878D82A}">
                    <a16:rowId xmlns:a16="http://schemas.microsoft.com/office/drawing/2014/main" val="2449051459"/>
                  </a:ext>
                </a:extLst>
              </a:tr>
              <a:tr h="370840">
                <a:tc>
                  <a:txBody>
                    <a:bodyPr/>
                    <a:lstStyle/>
                    <a:p>
                      <a:r>
                        <a:rPr lang="en-US" dirty="0"/>
                        <a:t>Rental Duration</a:t>
                      </a:r>
                      <a:endParaRPr lang="en-CH" dirty="0"/>
                    </a:p>
                  </a:txBody>
                  <a:tcPr/>
                </a:tc>
                <a:tc>
                  <a:txBody>
                    <a:bodyPr/>
                    <a:lstStyle/>
                    <a:p>
                      <a:r>
                        <a:rPr lang="en-US" dirty="0"/>
                        <a:t>3 days</a:t>
                      </a:r>
                      <a:endParaRPr lang="en-CH" dirty="0"/>
                    </a:p>
                  </a:txBody>
                  <a:tcPr/>
                </a:tc>
                <a:tc>
                  <a:txBody>
                    <a:bodyPr/>
                    <a:lstStyle/>
                    <a:p>
                      <a:r>
                        <a:rPr lang="en-US" dirty="0"/>
                        <a:t>4.9 days</a:t>
                      </a:r>
                      <a:endParaRPr lang="en-CH" dirty="0"/>
                    </a:p>
                  </a:txBody>
                  <a:tcPr/>
                </a:tc>
                <a:tc>
                  <a:txBody>
                    <a:bodyPr/>
                    <a:lstStyle/>
                    <a:p>
                      <a:r>
                        <a:rPr lang="en-US" dirty="0"/>
                        <a:t>7 days</a:t>
                      </a:r>
                      <a:endParaRPr lang="en-CH" dirty="0"/>
                    </a:p>
                  </a:txBody>
                  <a:tcPr/>
                </a:tc>
                <a:extLst>
                  <a:ext uri="{0D108BD9-81ED-4DB2-BD59-A6C34878D82A}">
                    <a16:rowId xmlns:a16="http://schemas.microsoft.com/office/drawing/2014/main" val="3089708432"/>
                  </a:ext>
                </a:extLst>
              </a:tr>
              <a:tr h="370840">
                <a:tc>
                  <a:txBody>
                    <a:bodyPr/>
                    <a:lstStyle/>
                    <a:p>
                      <a:r>
                        <a:rPr lang="en-US" dirty="0"/>
                        <a:t>Rental Rate</a:t>
                      </a:r>
                      <a:endParaRPr lang="en-CH" dirty="0"/>
                    </a:p>
                  </a:txBody>
                  <a:tcPr/>
                </a:tc>
                <a:tc>
                  <a:txBody>
                    <a:bodyPr/>
                    <a:lstStyle/>
                    <a:p>
                      <a:r>
                        <a:rPr lang="en-US" dirty="0"/>
                        <a:t>$0.99</a:t>
                      </a:r>
                      <a:endParaRPr lang="en-CH" dirty="0"/>
                    </a:p>
                  </a:txBody>
                  <a:tcPr/>
                </a:tc>
                <a:tc>
                  <a:txBody>
                    <a:bodyPr/>
                    <a:lstStyle/>
                    <a:p>
                      <a:r>
                        <a:rPr lang="en-US" dirty="0"/>
                        <a:t>$2.98</a:t>
                      </a:r>
                      <a:endParaRPr lang="en-CH" dirty="0"/>
                    </a:p>
                  </a:txBody>
                  <a:tcPr/>
                </a:tc>
                <a:tc>
                  <a:txBody>
                    <a:bodyPr/>
                    <a:lstStyle/>
                    <a:p>
                      <a:r>
                        <a:rPr lang="en-US" dirty="0"/>
                        <a:t>$4.99</a:t>
                      </a:r>
                    </a:p>
                  </a:txBody>
                  <a:tcPr/>
                </a:tc>
                <a:extLst>
                  <a:ext uri="{0D108BD9-81ED-4DB2-BD59-A6C34878D82A}">
                    <a16:rowId xmlns:a16="http://schemas.microsoft.com/office/drawing/2014/main" val="3518292994"/>
                  </a:ext>
                </a:extLst>
              </a:tr>
              <a:tr h="370840">
                <a:tc>
                  <a:txBody>
                    <a:bodyPr/>
                    <a:lstStyle/>
                    <a:p>
                      <a:r>
                        <a:rPr lang="en-US" dirty="0"/>
                        <a:t>Replacement Cost</a:t>
                      </a:r>
                      <a:endParaRPr lang="en-CH" dirty="0"/>
                    </a:p>
                  </a:txBody>
                  <a:tcPr/>
                </a:tc>
                <a:tc>
                  <a:txBody>
                    <a:bodyPr/>
                    <a:lstStyle/>
                    <a:p>
                      <a:r>
                        <a:rPr lang="en-US" dirty="0"/>
                        <a:t>$9.99</a:t>
                      </a:r>
                      <a:endParaRPr lang="en-CH" dirty="0"/>
                    </a:p>
                  </a:txBody>
                  <a:tcPr/>
                </a:tc>
                <a:tc>
                  <a:txBody>
                    <a:bodyPr/>
                    <a:lstStyle/>
                    <a:p>
                      <a:r>
                        <a:rPr lang="en-US" dirty="0"/>
                        <a:t>$19.98</a:t>
                      </a:r>
                      <a:endParaRPr lang="en-CH" dirty="0"/>
                    </a:p>
                  </a:txBody>
                  <a:tcPr/>
                </a:tc>
                <a:tc>
                  <a:txBody>
                    <a:bodyPr/>
                    <a:lstStyle/>
                    <a:p>
                      <a:r>
                        <a:rPr lang="en-US" dirty="0"/>
                        <a:t>$29.99</a:t>
                      </a:r>
                      <a:endParaRPr lang="en-CH" dirty="0"/>
                    </a:p>
                  </a:txBody>
                  <a:tcPr/>
                </a:tc>
                <a:extLst>
                  <a:ext uri="{0D108BD9-81ED-4DB2-BD59-A6C34878D82A}">
                    <a16:rowId xmlns:a16="http://schemas.microsoft.com/office/drawing/2014/main" val="147053516"/>
                  </a:ext>
                </a:extLst>
              </a:tr>
              <a:tr h="370840">
                <a:tc>
                  <a:txBody>
                    <a:bodyPr/>
                    <a:lstStyle/>
                    <a:p>
                      <a:r>
                        <a:rPr lang="en-US" dirty="0"/>
                        <a:t>Film length</a:t>
                      </a:r>
                      <a:endParaRPr lang="en-CH" dirty="0"/>
                    </a:p>
                  </a:txBody>
                  <a:tcPr/>
                </a:tc>
                <a:tc>
                  <a:txBody>
                    <a:bodyPr/>
                    <a:lstStyle/>
                    <a:p>
                      <a:r>
                        <a:rPr lang="en-US" dirty="0"/>
                        <a:t>46 min</a:t>
                      </a:r>
                      <a:endParaRPr lang="en-CH" dirty="0"/>
                    </a:p>
                  </a:txBody>
                  <a:tcPr/>
                </a:tc>
                <a:tc>
                  <a:txBody>
                    <a:bodyPr/>
                    <a:lstStyle/>
                    <a:p>
                      <a:r>
                        <a:rPr lang="en-US" dirty="0"/>
                        <a:t>115.3 min</a:t>
                      </a:r>
                      <a:endParaRPr lang="en-CH" dirty="0"/>
                    </a:p>
                  </a:txBody>
                  <a:tcPr/>
                </a:tc>
                <a:tc>
                  <a:txBody>
                    <a:bodyPr/>
                    <a:lstStyle/>
                    <a:p>
                      <a:r>
                        <a:rPr lang="en-US" dirty="0"/>
                        <a:t>185 min</a:t>
                      </a:r>
                      <a:endParaRPr lang="en-CH" dirty="0"/>
                    </a:p>
                  </a:txBody>
                  <a:tcPr/>
                </a:tc>
                <a:extLst>
                  <a:ext uri="{0D108BD9-81ED-4DB2-BD59-A6C34878D82A}">
                    <a16:rowId xmlns:a16="http://schemas.microsoft.com/office/drawing/2014/main" val="3314844833"/>
                  </a:ext>
                </a:extLst>
              </a:tr>
            </a:tbl>
          </a:graphicData>
        </a:graphic>
      </p:graphicFrame>
      <p:graphicFrame>
        <p:nvGraphicFramePr>
          <p:cNvPr id="11" name="Table 11">
            <a:extLst>
              <a:ext uri="{FF2B5EF4-FFF2-40B4-BE49-F238E27FC236}">
                <a16:creationId xmlns:a16="http://schemas.microsoft.com/office/drawing/2014/main" id="{153B798D-DBDB-3A27-1461-2CBDD0B6C9FF}"/>
              </a:ext>
            </a:extLst>
          </p:cNvPr>
          <p:cNvGraphicFramePr>
            <a:graphicFrameLocks noGrp="1"/>
          </p:cNvGraphicFramePr>
          <p:nvPr>
            <p:extLst>
              <p:ext uri="{D42A27DB-BD31-4B8C-83A1-F6EECF244321}">
                <p14:modId xmlns:p14="http://schemas.microsoft.com/office/powerpoint/2010/main" val="675060582"/>
              </p:ext>
            </p:extLst>
          </p:nvPr>
        </p:nvGraphicFramePr>
        <p:xfrm>
          <a:off x="3097658" y="3878968"/>
          <a:ext cx="5996684" cy="1483360"/>
        </p:xfrm>
        <a:graphic>
          <a:graphicData uri="http://schemas.openxmlformats.org/drawingml/2006/table">
            <a:tbl>
              <a:tblPr firstRow="1" bandRow="1">
                <a:tableStyleId>{C4B1156A-380E-4F78-BDF5-A606A8083BF9}</a:tableStyleId>
              </a:tblPr>
              <a:tblGrid>
                <a:gridCol w="2998342">
                  <a:extLst>
                    <a:ext uri="{9D8B030D-6E8A-4147-A177-3AD203B41FA5}">
                      <a16:colId xmlns:a16="http://schemas.microsoft.com/office/drawing/2014/main" val="4095581472"/>
                    </a:ext>
                  </a:extLst>
                </a:gridCol>
                <a:gridCol w="2998342">
                  <a:extLst>
                    <a:ext uri="{9D8B030D-6E8A-4147-A177-3AD203B41FA5}">
                      <a16:colId xmlns:a16="http://schemas.microsoft.com/office/drawing/2014/main" val="3254857282"/>
                    </a:ext>
                  </a:extLst>
                </a:gridCol>
              </a:tblGrid>
              <a:tr h="370840">
                <a:tc>
                  <a:txBody>
                    <a:bodyPr/>
                    <a:lstStyle/>
                    <a:p>
                      <a:r>
                        <a:rPr lang="en-US" dirty="0"/>
                        <a:t>Film statistics</a:t>
                      </a:r>
                      <a:endParaRPr lang="en-CH" dirty="0"/>
                    </a:p>
                  </a:txBody>
                  <a:tcPr/>
                </a:tc>
                <a:tc>
                  <a:txBody>
                    <a:bodyPr/>
                    <a:lstStyle/>
                    <a:p>
                      <a:r>
                        <a:rPr lang="en-US" dirty="0"/>
                        <a:t>Value</a:t>
                      </a:r>
                      <a:endParaRPr lang="en-CH" dirty="0"/>
                    </a:p>
                  </a:txBody>
                  <a:tcPr/>
                </a:tc>
                <a:extLst>
                  <a:ext uri="{0D108BD9-81ED-4DB2-BD59-A6C34878D82A}">
                    <a16:rowId xmlns:a16="http://schemas.microsoft.com/office/drawing/2014/main" val="527270802"/>
                  </a:ext>
                </a:extLst>
              </a:tr>
              <a:tr h="370840">
                <a:tc>
                  <a:txBody>
                    <a:bodyPr/>
                    <a:lstStyle/>
                    <a:p>
                      <a:r>
                        <a:rPr lang="en-US" dirty="0"/>
                        <a:t>Number of films</a:t>
                      </a:r>
                      <a:endParaRPr lang="en-CH" dirty="0"/>
                    </a:p>
                  </a:txBody>
                  <a:tcPr/>
                </a:tc>
                <a:tc>
                  <a:txBody>
                    <a:bodyPr/>
                    <a:lstStyle/>
                    <a:p>
                      <a:r>
                        <a:rPr lang="en-US" dirty="0"/>
                        <a:t>1000</a:t>
                      </a:r>
                    </a:p>
                  </a:txBody>
                  <a:tcPr/>
                </a:tc>
                <a:extLst>
                  <a:ext uri="{0D108BD9-81ED-4DB2-BD59-A6C34878D82A}">
                    <a16:rowId xmlns:a16="http://schemas.microsoft.com/office/drawing/2014/main" val="3016934473"/>
                  </a:ext>
                </a:extLst>
              </a:tr>
              <a:tr h="370840">
                <a:tc>
                  <a:txBody>
                    <a:bodyPr/>
                    <a:lstStyle/>
                    <a:p>
                      <a:r>
                        <a:rPr lang="en-US" dirty="0"/>
                        <a:t>Release year (mode)</a:t>
                      </a:r>
                      <a:endParaRPr lang="en-CH" dirty="0"/>
                    </a:p>
                  </a:txBody>
                  <a:tcPr/>
                </a:tc>
                <a:tc>
                  <a:txBody>
                    <a:bodyPr/>
                    <a:lstStyle/>
                    <a:p>
                      <a:r>
                        <a:rPr lang="en-US" dirty="0"/>
                        <a:t>2006</a:t>
                      </a:r>
                      <a:endParaRPr lang="en-CH" dirty="0"/>
                    </a:p>
                  </a:txBody>
                  <a:tcPr/>
                </a:tc>
                <a:extLst>
                  <a:ext uri="{0D108BD9-81ED-4DB2-BD59-A6C34878D82A}">
                    <a16:rowId xmlns:a16="http://schemas.microsoft.com/office/drawing/2014/main" val="951799472"/>
                  </a:ext>
                </a:extLst>
              </a:tr>
              <a:tr h="370840">
                <a:tc>
                  <a:txBody>
                    <a:bodyPr/>
                    <a:lstStyle/>
                    <a:p>
                      <a:r>
                        <a:rPr lang="en-US" dirty="0"/>
                        <a:t>MMPA Rating (mode)</a:t>
                      </a:r>
                      <a:endParaRPr lang="en-CH" dirty="0"/>
                    </a:p>
                  </a:txBody>
                  <a:tcPr/>
                </a:tc>
                <a:tc>
                  <a:txBody>
                    <a:bodyPr/>
                    <a:lstStyle/>
                    <a:p>
                      <a:r>
                        <a:rPr lang="en-US" dirty="0"/>
                        <a:t>PG-13</a:t>
                      </a:r>
                      <a:endParaRPr lang="en-CH" dirty="0"/>
                    </a:p>
                  </a:txBody>
                  <a:tcPr/>
                </a:tc>
                <a:extLst>
                  <a:ext uri="{0D108BD9-81ED-4DB2-BD59-A6C34878D82A}">
                    <a16:rowId xmlns:a16="http://schemas.microsoft.com/office/drawing/2014/main" val="3826238213"/>
                  </a:ext>
                </a:extLst>
              </a:tr>
            </a:tbl>
          </a:graphicData>
        </a:graphic>
      </p:graphicFrame>
      <p:graphicFrame>
        <p:nvGraphicFramePr>
          <p:cNvPr id="16" name="Table 11">
            <a:extLst>
              <a:ext uri="{FF2B5EF4-FFF2-40B4-BE49-F238E27FC236}">
                <a16:creationId xmlns:a16="http://schemas.microsoft.com/office/drawing/2014/main" id="{CC34E812-40F8-139B-76D7-ED2CA20566E1}"/>
              </a:ext>
            </a:extLst>
          </p:cNvPr>
          <p:cNvGraphicFramePr>
            <a:graphicFrameLocks noGrp="1"/>
          </p:cNvGraphicFramePr>
          <p:nvPr>
            <p:extLst>
              <p:ext uri="{D42A27DB-BD31-4B8C-83A1-F6EECF244321}">
                <p14:modId xmlns:p14="http://schemas.microsoft.com/office/powerpoint/2010/main" val="3516423581"/>
              </p:ext>
            </p:extLst>
          </p:nvPr>
        </p:nvGraphicFramePr>
        <p:xfrm>
          <a:off x="3097658" y="5558296"/>
          <a:ext cx="5996684" cy="1112520"/>
        </p:xfrm>
        <a:graphic>
          <a:graphicData uri="http://schemas.openxmlformats.org/drawingml/2006/table">
            <a:tbl>
              <a:tblPr firstRow="1" bandRow="1">
                <a:tableStyleId>{C4B1156A-380E-4F78-BDF5-A606A8083BF9}</a:tableStyleId>
              </a:tblPr>
              <a:tblGrid>
                <a:gridCol w="2998342">
                  <a:extLst>
                    <a:ext uri="{9D8B030D-6E8A-4147-A177-3AD203B41FA5}">
                      <a16:colId xmlns:a16="http://schemas.microsoft.com/office/drawing/2014/main" val="4095581472"/>
                    </a:ext>
                  </a:extLst>
                </a:gridCol>
                <a:gridCol w="2998342">
                  <a:extLst>
                    <a:ext uri="{9D8B030D-6E8A-4147-A177-3AD203B41FA5}">
                      <a16:colId xmlns:a16="http://schemas.microsoft.com/office/drawing/2014/main" val="3254857282"/>
                    </a:ext>
                  </a:extLst>
                </a:gridCol>
              </a:tblGrid>
              <a:tr h="370840">
                <a:tc>
                  <a:txBody>
                    <a:bodyPr/>
                    <a:lstStyle/>
                    <a:p>
                      <a:r>
                        <a:rPr lang="en-US" dirty="0"/>
                        <a:t>Customer statistics</a:t>
                      </a:r>
                      <a:endParaRPr lang="en-CH" dirty="0"/>
                    </a:p>
                  </a:txBody>
                  <a:tcPr/>
                </a:tc>
                <a:tc>
                  <a:txBody>
                    <a:bodyPr/>
                    <a:lstStyle/>
                    <a:p>
                      <a:r>
                        <a:rPr lang="en-US" dirty="0"/>
                        <a:t>Value</a:t>
                      </a:r>
                      <a:endParaRPr lang="en-CH" dirty="0"/>
                    </a:p>
                  </a:txBody>
                  <a:tcPr/>
                </a:tc>
                <a:extLst>
                  <a:ext uri="{0D108BD9-81ED-4DB2-BD59-A6C34878D82A}">
                    <a16:rowId xmlns:a16="http://schemas.microsoft.com/office/drawing/2014/main" val="527270802"/>
                  </a:ext>
                </a:extLst>
              </a:tr>
              <a:tr h="370840">
                <a:tc>
                  <a:txBody>
                    <a:bodyPr/>
                    <a:lstStyle/>
                    <a:p>
                      <a:r>
                        <a:rPr lang="en-US" dirty="0"/>
                        <a:t>Number of customers</a:t>
                      </a:r>
                      <a:endParaRPr lang="en-CH" dirty="0"/>
                    </a:p>
                  </a:txBody>
                  <a:tcPr/>
                </a:tc>
                <a:tc>
                  <a:txBody>
                    <a:bodyPr/>
                    <a:lstStyle/>
                    <a:p>
                      <a:r>
                        <a:rPr lang="en-US" dirty="0"/>
                        <a:t>599</a:t>
                      </a:r>
                    </a:p>
                  </a:txBody>
                  <a:tcPr/>
                </a:tc>
                <a:extLst>
                  <a:ext uri="{0D108BD9-81ED-4DB2-BD59-A6C34878D82A}">
                    <a16:rowId xmlns:a16="http://schemas.microsoft.com/office/drawing/2014/main" val="3016934473"/>
                  </a:ext>
                </a:extLst>
              </a:tr>
              <a:tr h="370840">
                <a:tc>
                  <a:txBody>
                    <a:bodyPr/>
                    <a:lstStyle/>
                    <a:p>
                      <a:r>
                        <a:rPr lang="en-US" dirty="0"/>
                        <a:t>Number of stores</a:t>
                      </a:r>
                      <a:endParaRPr lang="en-CH" dirty="0"/>
                    </a:p>
                  </a:txBody>
                  <a:tcPr/>
                </a:tc>
                <a:tc>
                  <a:txBody>
                    <a:bodyPr/>
                    <a:lstStyle/>
                    <a:p>
                      <a:r>
                        <a:rPr lang="en-US" dirty="0"/>
                        <a:t>2</a:t>
                      </a:r>
                      <a:endParaRPr lang="en-CH" dirty="0"/>
                    </a:p>
                  </a:txBody>
                  <a:tcPr/>
                </a:tc>
                <a:extLst>
                  <a:ext uri="{0D108BD9-81ED-4DB2-BD59-A6C34878D82A}">
                    <a16:rowId xmlns:a16="http://schemas.microsoft.com/office/drawing/2014/main" val="951799472"/>
                  </a:ext>
                </a:extLst>
              </a:tr>
            </a:tbl>
          </a:graphicData>
        </a:graphic>
      </p:graphicFrame>
    </p:spTree>
    <p:extLst>
      <p:ext uri="{BB962C8B-B14F-4D97-AF65-F5344CB8AC3E}">
        <p14:creationId xmlns:p14="http://schemas.microsoft.com/office/powerpoint/2010/main" val="3867007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countries are Rockbuster customers based in?</a:t>
            </a:r>
          </a:p>
        </p:txBody>
      </p:sp>
      <p:sp>
        <p:nvSpPr>
          <p:cNvPr id="4" name="Text Placeholder 3"/>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60336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normAutofit/>
          </a:bodyPr>
          <a:lstStyle/>
          <a:p>
            <a:r>
              <a:rPr lang="en-US" dirty="0"/>
              <a:t>Countries by number of customers</a:t>
            </a:r>
          </a:p>
        </p:txBody>
      </p:sp>
      <p:pic>
        <p:nvPicPr>
          <p:cNvPr id="5" name="Content Placeholder 4" descr="Map&#10;&#10;Description automatically generated">
            <a:extLst>
              <a:ext uri="{FF2B5EF4-FFF2-40B4-BE49-F238E27FC236}">
                <a16:creationId xmlns:a16="http://schemas.microsoft.com/office/drawing/2014/main" id="{7DF5C7E3-FE5B-5C43-E798-85F6B8D06301}"/>
              </a:ext>
            </a:extLst>
          </p:cNvPr>
          <p:cNvPicPr>
            <a:picLocks noGrp="1" noChangeAspect="1"/>
          </p:cNvPicPr>
          <p:nvPr>
            <p:ph idx="1"/>
          </p:nvPr>
        </p:nvPicPr>
        <p:blipFill>
          <a:blip r:embed="rId2"/>
          <a:stretch>
            <a:fillRect/>
          </a:stretch>
        </p:blipFill>
        <p:spPr>
          <a:xfrm>
            <a:off x="945223" y="1695047"/>
            <a:ext cx="10301554" cy="4970502"/>
          </a:xfrm>
          <a:noFill/>
        </p:spPr>
      </p:pic>
    </p:spTree>
    <p:extLst>
      <p:ext uri="{BB962C8B-B14F-4D97-AF65-F5344CB8AC3E}">
        <p14:creationId xmlns:p14="http://schemas.microsoft.com/office/powerpoint/2010/main" val="3737884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are customers with a high lifetime value based?</a:t>
            </a:r>
          </a:p>
        </p:txBody>
      </p:sp>
      <p:sp>
        <p:nvSpPr>
          <p:cNvPr id="4" name="Text Placeholder 3"/>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65291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10 customers (by sales amount)</a:t>
            </a:r>
          </a:p>
        </p:txBody>
      </p:sp>
      <p:graphicFrame>
        <p:nvGraphicFramePr>
          <p:cNvPr id="5" name="Content Placeholder 4"/>
          <p:cNvGraphicFramePr>
            <a:graphicFrameLocks noGrp="1"/>
          </p:cNvGraphicFramePr>
          <p:nvPr>
            <p:ph sz="half" idx="2"/>
          </p:nvPr>
        </p:nvGraphicFramePr>
        <p:xfrm>
          <a:off x="6324600" y="1828800"/>
          <a:ext cx="4572000" cy="2298700"/>
        </p:xfrm>
        <a:graphic>
          <a:graphicData uri="http://schemas.openxmlformats.org/drawingml/2006/table">
            <a:tbl>
              <a:tblPr firstRow="1" bandRow="1">
                <a:tableStyleId>{C4B1156A-380E-4F78-BDF5-A606A8083BF9}</a:tableStyleId>
              </a:tblPr>
              <a:tblGrid>
                <a:gridCol w="1524000">
                  <a:extLst>
                    <a:ext uri="{9D8B030D-6E8A-4147-A177-3AD203B41FA5}">
                      <a16:colId xmlns:a16="http://schemas.microsoft.com/office/drawing/2014/main" val="20000"/>
                    </a:ext>
                  </a:extLst>
                </a:gridCol>
                <a:gridCol w="1524000">
                  <a:extLst>
                    <a:ext uri="{9D8B030D-6E8A-4147-A177-3AD203B41FA5}">
                      <a16:colId xmlns:a16="http://schemas.microsoft.com/office/drawing/2014/main" val="20001"/>
                    </a:ext>
                  </a:extLst>
                </a:gridCol>
                <a:gridCol w="1524000">
                  <a:extLst>
                    <a:ext uri="{9D8B030D-6E8A-4147-A177-3AD203B41FA5}">
                      <a16:colId xmlns:a16="http://schemas.microsoft.com/office/drawing/2014/main" val="20002"/>
                    </a:ext>
                  </a:extLst>
                </a:gridCol>
              </a:tblGrid>
              <a:tr h="574675">
                <a:tc>
                  <a:txBody>
                    <a:bodyPr/>
                    <a:lstStyle/>
                    <a:p>
                      <a:pPr algn="ctr"/>
                      <a:r>
                        <a:rPr lang="en-US" dirty="0"/>
                        <a:t>Class</a:t>
                      </a:r>
                    </a:p>
                  </a:txBody>
                  <a:tcPr anchor="ctr"/>
                </a:tc>
                <a:tc>
                  <a:txBody>
                    <a:bodyPr/>
                    <a:lstStyle/>
                    <a:p>
                      <a:pPr algn="ctr"/>
                      <a:r>
                        <a:rPr lang="en-US" dirty="0"/>
                        <a:t>Group A</a:t>
                      </a:r>
                    </a:p>
                  </a:txBody>
                  <a:tcPr anchor="ctr"/>
                </a:tc>
                <a:tc>
                  <a:txBody>
                    <a:bodyPr/>
                    <a:lstStyle/>
                    <a:p>
                      <a:pPr algn="ctr"/>
                      <a:r>
                        <a:rPr lang="en-US" dirty="0"/>
                        <a:t>Group B</a:t>
                      </a:r>
                    </a:p>
                  </a:txBody>
                  <a:tcPr anchor="ctr"/>
                </a:tc>
                <a:extLst>
                  <a:ext uri="{0D108BD9-81ED-4DB2-BD59-A6C34878D82A}">
                    <a16:rowId xmlns:a16="http://schemas.microsoft.com/office/drawing/2014/main" val="10000"/>
                  </a:ext>
                </a:extLst>
              </a:tr>
              <a:tr h="574675">
                <a:tc>
                  <a:txBody>
                    <a:bodyPr/>
                    <a:lstStyle/>
                    <a:p>
                      <a:pPr algn="ctr"/>
                      <a:r>
                        <a:rPr lang="en-US" dirty="0"/>
                        <a:t>Class 1</a:t>
                      </a:r>
                    </a:p>
                  </a:txBody>
                  <a:tcPr anchor="ctr"/>
                </a:tc>
                <a:tc>
                  <a:txBody>
                    <a:bodyPr/>
                    <a:lstStyle/>
                    <a:p>
                      <a:pPr algn="ctr"/>
                      <a:r>
                        <a:rPr lang="en-US" dirty="0"/>
                        <a:t>82</a:t>
                      </a:r>
                    </a:p>
                  </a:txBody>
                  <a:tcPr anchor="ctr"/>
                </a:tc>
                <a:tc>
                  <a:txBody>
                    <a:bodyPr/>
                    <a:lstStyle/>
                    <a:p>
                      <a:pPr algn="ctr"/>
                      <a:r>
                        <a:rPr lang="en-US" dirty="0"/>
                        <a:t>95</a:t>
                      </a:r>
                    </a:p>
                  </a:txBody>
                  <a:tcPr anchor="ctr"/>
                </a:tc>
                <a:extLst>
                  <a:ext uri="{0D108BD9-81ED-4DB2-BD59-A6C34878D82A}">
                    <a16:rowId xmlns:a16="http://schemas.microsoft.com/office/drawing/2014/main" val="10001"/>
                  </a:ext>
                </a:extLst>
              </a:tr>
              <a:tr h="574675">
                <a:tc>
                  <a:txBody>
                    <a:bodyPr/>
                    <a:lstStyle/>
                    <a:p>
                      <a:pPr algn="ctr"/>
                      <a:r>
                        <a:rPr lang="en-US" dirty="0"/>
                        <a:t>Class 2</a:t>
                      </a:r>
                    </a:p>
                  </a:txBody>
                  <a:tcPr anchor="ctr"/>
                </a:tc>
                <a:tc>
                  <a:txBody>
                    <a:bodyPr/>
                    <a:lstStyle/>
                    <a:p>
                      <a:pPr algn="ctr"/>
                      <a:r>
                        <a:rPr lang="en-US" dirty="0"/>
                        <a:t>76</a:t>
                      </a:r>
                    </a:p>
                  </a:txBody>
                  <a:tcPr anchor="ctr"/>
                </a:tc>
                <a:tc>
                  <a:txBody>
                    <a:bodyPr/>
                    <a:lstStyle/>
                    <a:p>
                      <a:pPr algn="ctr"/>
                      <a:r>
                        <a:rPr lang="en-US" dirty="0"/>
                        <a:t>88</a:t>
                      </a:r>
                    </a:p>
                  </a:txBody>
                  <a:tcPr anchor="ctr"/>
                </a:tc>
                <a:extLst>
                  <a:ext uri="{0D108BD9-81ED-4DB2-BD59-A6C34878D82A}">
                    <a16:rowId xmlns:a16="http://schemas.microsoft.com/office/drawing/2014/main" val="10002"/>
                  </a:ext>
                </a:extLst>
              </a:tr>
              <a:tr h="574675">
                <a:tc>
                  <a:txBody>
                    <a:bodyPr/>
                    <a:lstStyle/>
                    <a:p>
                      <a:pPr algn="ctr"/>
                      <a:r>
                        <a:rPr lang="en-US" dirty="0"/>
                        <a:t>Class 3</a:t>
                      </a:r>
                    </a:p>
                  </a:txBody>
                  <a:tcPr anchor="ctr"/>
                </a:tc>
                <a:tc>
                  <a:txBody>
                    <a:bodyPr/>
                    <a:lstStyle/>
                    <a:p>
                      <a:pPr algn="ctr"/>
                      <a:r>
                        <a:rPr lang="en-US" dirty="0"/>
                        <a:t>84</a:t>
                      </a:r>
                    </a:p>
                  </a:txBody>
                  <a:tcPr anchor="ctr"/>
                </a:tc>
                <a:tc>
                  <a:txBody>
                    <a:bodyPr/>
                    <a:lstStyle/>
                    <a:p>
                      <a:pPr algn="ctr"/>
                      <a:r>
                        <a:rPr lang="en-US" dirty="0"/>
                        <a:t>90</a:t>
                      </a:r>
                    </a:p>
                  </a:txBody>
                  <a:tcPr anchor="ctr"/>
                </a:tc>
                <a:extLst>
                  <a:ext uri="{0D108BD9-81ED-4DB2-BD59-A6C34878D82A}">
                    <a16:rowId xmlns:a16="http://schemas.microsoft.com/office/drawing/2014/main" val="10003"/>
                  </a:ext>
                </a:extLst>
              </a:tr>
            </a:tbl>
          </a:graphicData>
        </a:graphic>
      </p:graphicFrame>
      <p:graphicFrame>
        <p:nvGraphicFramePr>
          <p:cNvPr id="7" name="Table 7">
            <a:extLst>
              <a:ext uri="{FF2B5EF4-FFF2-40B4-BE49-F238E27FC236}">
                <a16:creationId xmlns:a16="http://schemas.microsoft.com/office/drawing/2014/main" id="{7ED140F1-0D41-6299-F44B-041F5DE20668}"/>
              </a:ext>
            </a:extLst>
          </p:cNvPr>
          <p:cNvGraphicFramePr>
            <a:graphicFrameLocks noGrp="1"/>
          </p:cNvGraphicFramePr>
          <p:nvPr>
            <p:ph sz="half" idx="1"/>
            <p:extLst>
              <p:ext uri="{D42A27DB-BD31-4B8C-83A1-F6EECF244321}">
                <p14:modId xmlns:p14="http://schemas.microsoft.com/office/powerpoint/2010/main" val="2297035932"/>
              </p:ext>
            </p:extLst>
          </p:nvPr>
        </p:nvGraphicFramePr>
        <p:xfrm>
          <a:off x="644434" y="1828800"/>
          <a:ext cx="10903128" cy="4617720"/>
        </p:xfrm>
        <a:graphic>
          <a:graphicData uri="http://schemas.openxmlformats.org/drawingml/2006/table">
            <a:tbl>
              <a:tblPr firstRow="1" bandRow="1">
                <a:tableStyleId>{C4B1156A-380E-4F78-BDF5-A606A8083BF9}</a:tableStyleId>
              </a:tblPr>
              <a:tblGrid>
                <a:gridCol w="1817188">
                  <a:extLst>
                    <a:ext uri="{9D8B030D-6E8A-4147-A177-3AD203B41FA5}">
                      <a16:colId xmlns:a16="http://schemas.microsoft.com/office/drawing/2014/main" val="4164484084"/>
                    </a:ext>
                  </a:extLst>
                </a:gridCol>
                <a:gridCol w="1817188">
                  <a:extLst>
                    <a:ext uri="{9D8B030D-6E8A-4147-A177-3AD203B41FA5}">
                      <a16:colId xmlns:a16="http://schemas.microsoft.com/office/drawing/2014/main" val="3797651555"/>
                    </a:ext>
                  </a:extLst>
                </a:gridCol>
                <a:gridCol w="1817188">
                  <a:extLst>
                    <a:ext uri="{9D8B030D-6E8A-4147-A177-3AD203B41FA5}">
                      <a16:colId xmlns:a16="http://schemas.microsoft.com/office/drawing/2014/main" val="4217606211"/>
                    </a:ext>
                  </a:extLst>
                </a:gridCol>
                <a:gridCol w="1817188">
                  <a:extLst>
                    <a:ext uri="{9D8B030D-6E8A-4147-A177-3AD203B41FA5}">
                      <a16:colId xmlns:a16="http://schemas.microsoft.com/office/drawing/2014/main" val="3135228626"/>
                    </a:ext>
                  </a:extLst>
                </a:gridCol>
                <a:gridCol w="1817188">
                  <a:extLst>
                    <a:ext uri="{9D8B030D-6E8A-4147-A177-3AD203B41FA5}">
                      <a16:colId xmlns:a16="http://schemas.microsoft.com/office/drawing/2014/main" val="1267200299"/>
                    </a:ext>
                  </a:extLst>
                </a:gridCol>
                <a:gridCol w="1817188">
                  <a:extLst>
                    <a:ext uri="{9D8B030D-6E8A-4147-A177-3AD203B41FA5}">
                      <a16:colId xmlns:a16="http://schemas.microsoft.com/office/drawing/2014/main" val="2547767071"/>
                    </a:ext>
                  </a:extLst>
                </a:gridCol>
              </a:tblGrid>
              <a:tr h="370840">
                <a:tc>
                  <a:txBody>
                    <a:bodyPr/>
                    <a:lstStyle/>
                    <a:p>
                      <a:r>
                        <a:rPr lang="en-US" dirty="0"/>
                        <a:t>Last Name</a:t>
                      </a:r>
                      <a:endParaRPr lang="en-CH" dirty="0"/>
                    </a:p>
                  </a:txBody>
                  <a:tcPr/>
                </a:tc>
                <a:tc>
                  <a:txBody>
                    <a:bodyPr/>
                    <a:lstStyle/>
                    <a:p>
                      <a:r>
                        <a:rPr lang="en-US" dirty="0"/>
                        <a:t>First Name</a:t>
                      </a:r>
                      <a:endParaRPr lang="en-CH" dirty="0"/>
                    </a:p>
                  </a:txBody>
                  <a:tcPr/>
                </a:tc>
                <a:tc>
                  <a:txBody>
                    <a:bodyPr/>
                    <a:lstStyle/>
                    <a:p>
                      <a:r>
                        <a:rPr lang="en-US" dirty="0"/>
                        <a:t>Customer ID</a:t>
                      </a:r>
                      <a:endParaRPr lang="en-CH" dirty="0"/>
                    </a:p>
                  </a:txBody>
                  <a:tcPr/>
                </a:tc>
                <a:tc>
                  <a:txBody>
                    <a:bodyPr/>
                    <a:lstStyle/>
                    <a:p>
                      <a:r>
                        <a:rPr lang="en-US" dirty="0"/>
                        <a:t>Country</a:t>
                      </a:r>
                      <a:endParaRPr lang="en-CH" dirty="0"/>
                    </a:p>
                  </a:txBody>
                  <a:tcPr/>
                </a:tc>
                <a:tc>
                  <a:txBody>
                    <a:bodyPr/>
                    <a:lstStyle/>
                    <a:p>
                      <a:r>
                        <a:rPr lang="en-US" dirty="0"/>
                        <a:t>City</a:t>
                      </a:r>
                      <a:endParaRPr lang="en-CH" dirty="0"/>
                    </a:p>
                  </a:txBody>
                  <a:tcPr/>
                </a:tc>
                <a:tc>
                  <a:txBody>
                    <a:bodyPr/>
                    <a:lstStyle/>
                    <a:p>
                      <a:r>
                        <a:rPr lang="en-US" dirty="0"/>
                        <a:t>Total revenue (USD)</a:t>
                      </a:r>
                      <a:endParaRPr lang="en-CH" dirty="0"/>
                    </a:p>
                  </a:txBody>
                  <a:tcPr/>
                </a:tc>
                <a:extLst>
                  <a:ext uri="{0D108BD9-81ED-4DB2-BD59-A6C34878D82A}">
                    <a16:rowId xmlns:a16="http://schemas.microsoft.com/office/drawing/2014/main" val="2797298097"/>
                  </a:ext>
                </a:extLst>
              </a:tr>
              <a:tr h="370840">
                <a:tc>
                  <a:txBody>
                    <a:bodyPr/>
                    <a:lstStyle/>
                    <a:p>
                      <a:r>
                        <a:rPr lang="en-US" dirty="0"/>
                        <a:t>Hunt</a:t>
                      </a:r>
                      <a:endParaRPr lang="en-CH" dirty="0"/>
                    </a:p>
                  </a:txBody>
                  <a:tcPr/>
                </a:tc>
                <a:tc>
                  <a:txBody>
                    <a:bodyPr/>
                    <a:lstStyle/>
                    <a:p>
                      <a:r>
                        <a:rPr lang="en-US" dirty="0"/>
                        <a:t>Eleanor</a:t>
                      </a:r>
                      <a:endParaRPr lang="en-CH" dirty="0"/>
                    </a:p>
                  </a:txBody>
                  <a:tcPr/>
                </a:tc>
                <a:tc>
                  <a:txBody>
                    <a:bodyPr/>
                    <a:lstStyle/>
                    <a:p>
                      <a:r>
                        <a:rPr lang="en-US" dirty="0"/>
                        <a:t>148</a:t>
                      </a:r>
                      <a:endParaRPr lang="en-CH" dirty="0"/>
                    </a:p>
                  </a:txBody>
                  <a:tcPr/>
                </a:tc>
                <a:tc>
                  <a:txBody>
                    <a:bodyPr/>
                    <a:lstStyle/>
                    <a:p>
                      <a:r>
                        <a:rPr lang="en-US" dirty="0"/>
                        <a:t>Reunion</a:t>
                      </a:r>
                      <a:endParaRPr lang="en-CH" dirty="0"/>
                    </a:p>
                  </a:txBody>
                  <a:tcPr/>
                </a:tc>
                <a:tc>
                  <a:txBody>
                    <a:bodyPr/>
                    <a:lstStyle/>
                    <a:p>
                      <a:r>
                        <a:rPr lang="en-US" dirty="0"/>
                        <a:t>Saint-Denis</a:t>
                      </a:r>
                      <a:endParaRPr lang="en-CH" dirty="0"/>
                    </a:p>
                  </a:txBody>
                  <a:tcPr/>
                </a:tc>
                <a:tc>
                  <a:txBody>
                    <a:bodyPr/>
                    <a:lstStyle/>
                    <a:p>
                      <a:pPr algn="r"/>
                      <a:r>
                        <a:rPr lang="en-US" dirty="0"/>
                        <a:t>211.55</a:t>
                      </a:r>
                      <a:endParaRPr lang="en-CH" dirty="0"/>
                    </a:p>
                  </a:txBody>
                  <a:tcPr/>
                </a:tc>
                <a:extLst>
                  <a:ext uri="{0D108BD9-81ED-4DB2-BD59-A6C34878D82A}">
                    <a16:rowId xmlns:a16="http://schemas.microsoft.com/office/drawing/2014/main" val="3803903793"/>
                  </a:ext>
                </a:extLst>
              </a:tr>
              <a:tr h="370840">
                <a:tc>
                  <a:txBody>
                    <a:bodyPr/>
                    <a:lstStyle/>
                    <a:p>
                      <a:r>
                        <a:rPr lang="en-US" dirty="0"/>
                        <a:t>Seal</a:t>
                      </a:r>
                      <a:endParaRPr lang="en-CH" dirty="0"/>
                    </a:p>
                  </a:txBody>
                  <a:tcPr/>
                </a:tc>
                <a:tc>
                  <a:txBody>
                    <a:bodyPr/>
                    <a:lstStyle/>
                    <a:p>
                      <a:r>
                        <a:rPr lang="en-US" dirty="0"/>
                        <a:t>Karl</a:t>
                      </a:r>
                      <a:endParaRPr lang="en-CH" dirty="0"/>
                    </a:p>
                  </a:txBody>
                  <a:tcPr/>
                </a:tc>
                <a:tc>
                  <a:txBody>
                    <a:bodyPr/>
                    <a:lstStyle/>
                    <a:p>
                      <a:r>
                        <a:rPr lang="en-US" dirty="0"/>
                        <a:t>526</a:t>
                      </a:r>
                      <a:endParaRPr lang="en-CH" dirty="0"/>
                    </a:p>
                  </a:txBody>
                  <a:tcPr/>
                </a:tc>
                <a:tc>
                  <a:txBody>
                    <a:bodyPr/>
                    <a:lstStyle/>
                    <a:p>
                      <a:r>
                        <a:rPr lang="en-US" dirty="0"/>
                        <a:t>United States</a:t>
                      </a:r>
                      <a:endParaRPr lang="en-CH" dirty="0"/>
                    </a:p>
                  </a:txBody>
                  <a:tcPr/>
                </a:tc>
                <a:tc>
                  <a:txBody>
                    <a:bodyPr/>
                    <a:lstStyle/>
                    <a:p>
                      <a:r>
                        <a:rPr lang="en-US" dirty="0"/>
                        <a:t>Cape Coral</a:t>
                      </a:r>
                      <a:endParaRPr lang="en-CH" dirty="0"/>
                    </a:p>
                  </a:txBody>
                  <a:tcPr/>
                </a:tc>
                <a:tc>
                  <a:txBody>
                    <a:bodyPr/>
                    <a:lstStyle/>
                    <a:p>
                      <a:pPr algn="r"/>
                      <a:r>
                        <a:rPr lang="en-US" dirty="0"/>
                        <a:t>208.58</a:t>
                      </a:r>
                      <a:endParaRPr lang="en-CH" dirty="0"/>
                    </a:p>
                  </a:txBody>
                  <a:tcPr/>
                </a:tc>
                <a:extLst>
                  <a:ext uri="{0D108BD9-81ED-4DB2-BD59-A6C34878D82A}">
                    <a16:rowId xmlns:a16="http://schemas.microsoft.com/office/drawing/2014/main" val="766739763"/>
                  </a:ext>
                </a:extLst>
              </a:tr>
              <a:tr h="370840">
                <a:tc>
                  <a:txBody>
                    <a:bodyPr/>
                    <a:lstStyle/>
                    <a:p>
                      <a:r>
                        <a:rPr lang="en-US" dirty="0"/>
                        <a:t>Snyder</a:t>
                      </a:r>
                      <a:endParaRPr lang="en-CH" dirty="0"/>
                    </a:p>
                  </a:txBody>
                  <a:tcPr/>
                </a:tc>
                <a:tc>
                  <a:txBody>
                    <a:bodyPr/>
                    <a:lstStyle/>
                    <a:p>
                      <a:r>
                        <a:rPr lang="en-US" dirty="0"/>
                        <a:t>Marion</a:t>
                      </a:r>
                      <a:endParaRPr lang="en-CH" dirty="0"/>
                    </a:p>
                  </a:txBody>
                  <a:tcPr/>
                </a:tc>
                <a:tc>
                  <a:txBody>
                    <a:bodyPr/>
                    <a:lstStyle/>
                    <a:p>
                      <a:r>
                        <a:rPr lang="en-US" dirty="0"/>
                        <a:t>178</a:t>
                      </a:r>
                      <a:endParaRPr lang="en-CH" dirty="0"/>
                    </a:p>
                  </a:txBody>
                  <a:tcPr/>
                </a:tc>
                <a:tc>
                  <a:txBody>
                    <a:bodyPr/>
                    <a:lstStyle/>
                    <a:p>
                      <a:r>
                        <a:rPr lang="en-US" dirty="0"/>
                        <a:t>Brazil</a:t>
                      </a:r>
                      <a:endParaRPr lang="en-CH" dirty="0"/>
                    </a:p>
                  </a:txBody>
                  <a:tcPr/>
                </a:tc>
                <a:tc>
                  <a:txBody>
                    <a:bodyPr/>
                    <a:lstStyle/>
                    <a:p>
                      <a:r>
                        <a:rPr lang="en-US" dirty="0"/>
                        <a:t>Santa Barbara dOeste</a:t>
                      </a:r>
                      <a:endParaRPr lang="en-CH" dirty="0"/>
                    </a:p>
                  </a:txBody>
                  <a:tcPr/>
                </a:tc>
                <a:tc>
                  <a:txBody>
                    <a:bodyPr/>
                    <a:lstStyle/>
                    <a:p>
                      <a:pPr algn="r"/>
                      <a:r>
                        <a:rPr lang="en-US" dirty="0"/>
                        <a:t>194.61</a:t>
                      </a:r>
                      <a:endParaRPr lang="en-CH" dirty="0"/>
                    </a:p>
                  </a:txBody>
                  <a:tcPr/>
                </a:tc>
                <a:extLst>
                  <a:ext uri="{0D108BD9-81ED-4DB2-BD59-A6C34878D82A}">
                    <a16:rowId xmlns:a16="http://schemas.microsoft.com/office/drawing/2014/main" val="1493680134"/>
                  </a:ext>
                </a:extLst>
              </a:tr>
              <a:tr h="370840">
                <a:tc>
                  <a:txBody>
                    <a:bodyPr/>
                    <a:lstStyle/>
                    <a:p>
                      <a:r>
                        <a:rPr lang="en-US" dirty="0"/>
                        <a:t>Kennedy</a:t>
                      </a:r>
                      <a:endParaRPr lang="en-CH" dirty="0"/>
                    </a:p>
                  </a:txBody>
                  <a:tcPr/>
                </a:tc>
                <a:tc>
                  <a:txBody>
                    <a:bodyPr/>
                    <a:lstStyle/>
                    <a:p>
                      <a:r>
                        <a:rPr lang="en-US" dirty="0"/>
                        <a:t>Rhoda</a:t>
                      </a:r>
                      <a:endParaRPr lang="en-CH" dirty="0"/>
                    </a:p>
                  </a:txBody>
                  <a:tcPr/>
                </a:tc>
                <a:tc>
                  <a:txBody>
                    <a:bodyPr/>
                    <a:lstStyle/>
                    <a:p>
                      <a:r>
                        <a:rPr lang="en-US" dirty="0"/>
                        <a:t>137</a:t>
                      </a:r>
                      <a:endParaRPr lang="en-CH" dirty="0"/>
                    </a:p>
                  </a:txBody>
                  <a:tcPr/>
                </a:tc>
                <a:tc>
                  <a:txBody>
                    <a:bodyPr/>
                    <a:lstStyle/>
                    <a:p>
                      <a:r>
                        <a:rPr lang="en-US" dirty="0"/>
                        <a:t>Netherlands</a:t>
                      </a:r>
                      <a:endParaRPr lang="en-CH" dirty="0"/>
                    </a:p>
                  </a:txBody>
                  <a:tcPr/>
                </a:tc>
                <a:tc>
                  <a:txBody>
                    <a:bodyPr/>
                    <a:lstStyle/>
                    <a:p>
                      <a:r>
                        <a:rPr lang="en-US" dirty="0"/>
                        <a:t>Apeldoorn</a:t>
                      </a:r>
                      <a:endParaRPr lang="en-CH" dirty="0"/>
                    </a:p>
                  </a:txBody>
                  <a:tcPr/>
                </a:tc>
                <a:tc>
                  <a:txBody>
                    <a:bodyPr/>
                    <a:lstStyle/>
                    <a:p>
                      <a:pPr algn="r"/>
                      <a:r>
                        <a:rPr lang="en-US" dirty="0"/>
                        <a:t>191.62</a:t>
                      </a:r>
                      <a:endParaRPr lang="en-CH" dirty="0"/>
                    </a:p>
                  </a:txBody>
                  <a:tcPr/>
                </a:tc>
                <a:extLst>
                  <a:ext uri="{0D108BD9-81ED-4DB2-BD59-A6C34878D82A}">
                    <a16:rowId xmlns:a16="http://schemas.microsoft.com/office/drawing/2014/main" val="3694961137"/>
                  </a:ext>
                </a:extLst>
              </a:tr>
              <a:tr h="370840">
                <a:tc>
                  <a:txBody>
                    <a:bodyPr/>
                    <a:lstStyle/>
                    <a:p>
                      <a:r>
                        <a:rPr lang="en-US" dirty="0"/>
                        <a:t>Shaw</a:t>
                      </a:r>
                      <a:endParaRPr lang="en-CH" dirty="0"/>
                    </a:p>
                  </a:txBody>
                  <a:tcPr/>
                </a:tc>
                <a:tc>
                  <a:txBody>
                    <a:bodyPr/>
                    <a:lstStyle/>
                    <a:p>
                      <a:r>
                        <a:rPr lang="en-US" dirty="0"/>
                        <a:t>Clara</a:t>
                      </a:r>
                      <a:endParaRPr lang="en-CH" dirty="0"/>
                    </a:p>
                  </a:txBody>
                  <a:tcPr/>
                </a:tc>
                <a:tc>
                  <a:txBody>
                    <a:bodyPr/>
                    <a:lstStyle/>
                    <a:p>
                      <a:r>
                        <a:rPr lang="en-US" dirty="0"/>
                        <a:t>144</a:t>
                      </a:r>
                      <a:endParaRPr lang="en-CH" dirty="0"/>
                    </a:p>
                  </a:txBody>
                  <a:tcPr/>
                </a:tc>
                <a:tc>
                  <a:txBody>
                    <a:bodyPr/>
                    <a:lstStyle/>
                    <a:p>
                      <a:r>
                        <a:rPr lang="en-US" dirty="0"/>
                        <a:t>Belarus</a:t>
                      </a:r>
                      <a:endParaRPr lang="en-CH" dirty="0"/>
                    </a:p>
                  </a:txBody>
                  <a:tcPr/>
                </a:tc>
                <a:tc>
                  <a:txBody>
                    <a:bodyPr/>
                    <a:lstStyle/>
                    <a:p>
                      <a:r>
                        <a:rPr lang="en-US" dirty="0"/>
                        <a:t>Molodetno</a:t>
                      </a:r>
                      <a:endParaRPr lang="en-CH" dirty="0"/>
                    </a:p>
                  </a:txBody>
                  <a:tcPr/>
                </a:tc>
                <a:tc>
                  <a:txBody>
                    <a:bodyPr/>
                    <a:lstStyle/>
                    <a:p>
                      <a:pPr algn="r"/>
                      <a:r>
                        <a:rPr lang="en-US" dirty="0"/>
                        <a:t>189.60</a:t>
                      </a:r>
                      <a:endParaRPr lang="en-CH" dirty="0"/>
                    </a:p>
                  </a:txBody>
                  <a:tcPr/>
                </a:tc>
                <a:extLst>
                  <a:ext uri="{0D108BD9-81ED-4DB2-BD59-A6C34878D82A}">
                    <a16:rowId xmlns:a16="http://schemas.microsoft.com/office/drawing/2014/main" val="2607069328"/>
                  </a:ext>
                </a:extLst>
              </a:tr>
              <a:tr h="370840">
                <a:tc>
                  <a:txBody>
                    <a:bodyPr/>
                    <a:lstStyle/>
                    <a:p>
                      <a:r>
                        <a:rPr lang="en-US" dirty="0"/>
                        <a:t>Collazo</a:t>
                      </a:r>
                      <a:endParaRPr lang="en-CH" dirty="0"/>
                    </a:p>
                  </a:txBody>
                  <a:tcPr/>
                </a:tc>
                <a:tc>
                  <a:txBody>
                    <a:bodyPr/>
                    <a:lstStyle/>
                    <a:p>
                      <a:r>
                        <a:rPr lang="en-US" dirty="0"/>
                        <a:t>Tommy</a:t>
                      </a:r>
                      <a:endParaRPr lang="en-CH" dirty="0"/>
                    </a:p>
                  </a:txBody>
                  <a:tcPr/>
                </a:tc>
                <a:tc>
                  <a:txBody>
                    <a:bodyPr/>
                    <a:lstStyle/>
                    <a:p>
                      <a:r>
                        <a:rPr lang="en-US" dirty="0"/>
                        <a:t>459</a:t>
                      </a:r>
                      <a:endParaRPr lang="en-CH" dirty="0"/>
                    </a:p>
                  </a:txBody>
                  <a:tcPr/>
                </a:tc>
                <a:tc>
                  <a:txBody>
                    <a:bodyPr/>
                    <a:lstStyle/>
                    <a:p>
                      <a:r>
                        <a:rPr lang="en-US" dirty="0"/>
                        <a:t>Iran</a:t>
                      </a:r>
                      <a:endParaRPr lang="en-CH" dirty="0"/>
                    </a:p>
                  </a:txBody>
                  <a:tcPr/>
                </a:tc>
                <a:tc>
                  <a:txBody>
                    <a:bodyPr/>
                    <a:lstStyle/>
                    <a:p>
                      <a:r>
                        <a:rPr lang="en-US" dirty="0"/>
                        <a:t>Qomsheh</a:t>
                      </a:r>
                      <a:endParaRPr lang="en-CH" dirty="0"/>
                    </a:p>
                  </a:txBody>
                  <a:tcPr/>
                </a:tc>
                <a:tc>
                  <a:txBody>
                    <a:bodyPr/>
                    <a:lstStyle/>
                    <a:p>
                      <a:pPr algn="r"/>
                      <a:r>
                        <a:rPr lang="en-US" dirty="0"/>
                        <a:t>183.63</a:t>
                      </a:r>
                      <a:endParaRPr lang="en-CH" dirty="0"/>
                    </a:p>
                  </a:txBody>
                  <a:tcPr/>
                </a:tc>
                <a:extLst>
                  <a:ext uri="{0D108BD9-81ED-4DB2-BD59-A6C34878D82A}">
                    <a16:rowId xmlns:a16="http://schemas.microsoft.com/office/drawing/2014/main" val="338018933"/>
                  </a:ext>
                </a:extLst>
              </a:tr>
              <a:tr h="370840">
                <a:tc>
                  <a:txBody>
                    <a:bodyPr/>
                    <a:lstStyle/>
                    <a:p>
                      <a:r>
                        <a:rPr lang="en-US" dirty="0"/>
                        <a:t>Bradley</a:t>
                      </a:r>
                      <a:endParaRPr lang="en-CH" dirty="0"/>
                    </a:p>
                  </a:txBody>
                  <a:tcPr/>
                </a:tc>
                <a:tc>
                  <a:txBody>
                    <a:bodyPr/>
                    <a:lstStyle/>
                    <a:p>
                      <a:r>
                        <a:rPr lang="en-US" dirty="0"/>
                        <a:t>Ana</a:t>
                      </a:r>
                      <a:endParaRPr lang="en-CH" dirty="0"/>
                    </a:p>
                  </a:txBody>
                  <a:tcPr/>
                </a:tc>
                <a:tc>
                  <a:txBody>
                    <a:bodyPr/>
                    <a:lstStyle/>
                    <a:p>
                      <a:r>
                        <a:rPr lang="en-US" dirty="0"/>
                        <a:t>181</a:t>
                      </a:r>
                      <a:endParaRPr lang="en-CH" dirty="0"/>
                    </a:p>
                  </a:txBody>
                  <a:tcPr/>
                </a:tc>
                <a:tc>
                  <a:txBody>
                    <a:bodyPr/>
                    <a:lstStyle/>
                    <a:p>
                      <a:r>
                        <a:rPr lang="en-US" dirty="0"/>
                        <a:t>United States</a:t>
                      </a:r>
                      <a:endParaRPr lang="en-CH" dirty="0"/>
                    </a:p>
                  </a:txBody>
                  <a:tcPr/>
                </a:tc>
                <a:tc>
                  <a:txBody>
                    <a:bodyPr/>
                    <a:lstStyle/>
                    <a:p>
                      <a:r>
                        <a:rPr lang="en-US" dirty="0"/>
                        <a:t>Memphis</a:t>
                      </a:r>
                      <a:endParaRPr lang="en-CH" dirty="0"/>
                    </a:p>
                  </a:txBody>
                  <a:tcPr/>
                </a:tc>
                <a:tc>
                  <a:txBody>
                    <a:bodyPr/>
                    <a:lstStyle/>
                    <a:p>
                      <a:pPr algn="r"/>
                      <a:r>
                        <a:rPr lang="en-US" dirty="0"/>
                        <a:t>167.67</a:t>
                      </a:r>
                      <a:endParaRPr lang="en-CH" dirty="0"/>
                    </a:p>
                  </a:txBody>
                  <a:tcPr/>
                </a:tc>
                <a:extLst>
                  <a:ext uri="{0D108BD9-81ED-4DB2-BD59-A6C34878D82A}">
                    <a16:rowId xmlns:a16="http://schemas.microsoft.com/office/drawing/2014/main" val="3690702313"/>
                  </a:ext>
                </a:extLst>
              </a:tr>
              <a:tr h="370840">
                <a:tc>
                  <a:txBody>
                    <a:bodyPr/>
                    <a:lstStyle/>
                    <a:p>
                      <a:r>
                        <a:rPr lang="en-US" dirty="0"/>
                        <a:t>Irby</a:t>
                      </a:r>
                      <a:endParaRPr lang="en-CH" dirty="0"/>
                    </a:p>
                  </a:txBody>
                  <a:tcPr/>
                </a:tc>
                <a:tc>
                  <a:txBody>
                    <a:bodyPr/>
                    <a:lstStyle/>
                    <a:p>
                      <a:r>
                        <a:rPr lang="en-US" dirty="0"/>
                        <a:t>Curtis</a:t>
                      </a:r>
                      <a:endParaRPr lang="en-CH" dirty="0"/>
                    </a:p>
                  </a:txBody>
                  <a:tcPr/>
                </a:tc>
                <a:tc>
                  <a:txBody>
                    <a:bodyPr/>
                    <a:lstStyle/>
                    <a:p>
                      <a:r>
                        <a:rPr lang="en-US" dirty="0"/>
                        <a:t>410</a:t>
                      </a:r>
                      <a:endParaRPr lang="en-CH" dirty="0"/>
                    </a:p>
                  </a:txBody>
                  <a:tcPr/>
                </a:tc>
                <a:tc>
                  <a:txBody>
                    <a:bodyPr/>
                    <a:lstStyle/>
                    <a:p>
                      <a:r>
                        <a:rPr lang="en-US" dirty="0"/>
                        <a:t>Canada</a:t>
                      </a:r>
                      <a:endParaRPr lang="en-CH" dirty="0"/>
                    </a:p>
                  </a:txBody>
                  <a:tcPr/>
                </a:tc>
                <a:tc>
                  <a:txBody>
                    <a:bodyPr/>
                    <a:lstStyle/>
                    <a:p>
                      <a:r>
                        <a:rPr lang="en-US" dirty="0"/>
                        <a:t>Richmond Hill</a:t>
                      </a:r>
                      <a:endParaRPr lang="en-CH" dirty="0"/>
                    </a:p>
                  </a:txBody>
                  <a:tcPr/>
                </a:tc>
                <a:tc>
                  <a:txBody>
                    <a:bodyPr/>
                    <a:lstStyle/>
                    <a:p>
                      <a:pPr algn="r"/>
                      <a:r>
                        <a:rPr lang="en-US" dirty="0"/>
                        <a:t>167.62</a:t>
                      </a:r>
                      <a:endParaRPr lang="en-CH" dirty="0"/>
                    </a:p>
                  </a:txBody>
                  <a:tcPr/>
                </a:tc>
                <a:extLst>
                  <a:ext uri="{0D108BD9-81ED-4DB2-BD59-A6C34878D82A}">
                    <a16:rowId xmlns:a16="http://schemas.microsoft.com/office/drawing/2014/main" val="1732914397"/>
                  </a:ext>
                </a:extLst>
              </a:tr>
              <a:tr h="370840">
                <a:tc>
                  <a:txBody>
                    <a:bodyPr/>
                    <a:lstStyle/>
                    <a:p>
                      <a:r>
                        <a:rPr lang="en-US" dirty="0"/>
                        <a:t>Dean</a:t>
                      </a:r>
                      <a:endParaRPr lang="en-CH" dirty="0"/>
                    </a:p>
                  </a:txBody>
                  <a:tcPr/>
                </a:tc>
                <a:tc>
                  <a:txBody>
                    <a:bodyPr/>
                    <a:lstStyle/>
                    <a:p>
                      <a:r>
                        <a:rPr lang="en-US" dirty="0"/>
                        <a:t>Marcia</a:t>
                      </a:r>
                      <a:endParaRPr lang="en-CH" dirty="0"/>
                    </a:p>
                  </a:txBody>
                  <a:tcPr/>
                </a:tc>
                <a:tc>
                  <a:txBody>
                    <a:bodyPr/>
                    <a:lstStyle/>
                    <a:p>
                      <a:r>
                        <a:rPr lang="en-US" dirty="0"/>
                        <a:t>236</a:t>
                      </a:r>
                      <a:endParaRPr lang="en-CH" dirty="0"/>
                    </a:p>
                  </a:txBody>
                  <a:tcPr/>
                </a:tc>
                <a:tc>
                  <a:txBody>
                    <a:bodyPr/>
                    <a:lstStyle/>
                    <a:p>
                      <a:r>
                        <a:rPr lang="en-US" dirty="0"/>
                        <a:t>Philippines</a:t>
                      </a:r>
                      <a:endParaRPr lang="en-CH" dirty="0"/>
                    </a:p>
                  </a:txBody>
                  <a:tcPr/>
                </a:tc>
                <a:tc>
                  <a:txBody>
                    <a:bodyPr/>
                    <a:lstStyle/>
                    <a:p>
                      <a:r>
                        <a:rPr lang="en-US" dirty="0"/>
                        <a:t>Tanza</a:t>
                      </a:r>
                      <a:endParaRPr lang="en-CH" dirty="0"/>
                    </a:p>
                  </a:txBody>
                  <a:tcPr/>
                </a:tc>
                <a:tc>
                  <a:txBody>
                    <a:bodyPr/>
                    <a:lstStyle/>
                    <a:p>
                      <a:pPr algn="r"/>
                      <a:r>
                        <a:rPr lang="en-US" dirty="0"/>
                        <a:t>166.61</a:t>
                      </a:r>
                      <a:endParaRPr lang="en-CH" dirty="0"/>
                    </a:p>
                  </a:txBody>
                  <a:tcPr/>
                </a:tc>
                <a:extLst>
                  <a:ext uri="{0D108BD9-81ED-4DB2-BD59-A6C34878D82A}">
                    <a16:rowId xmlns:a16="http://schemas.microsoft.com/office/drawing/2014/main" val="1838441218"/>
                  </a:ext>
                </a:extLst>
              </a:tr>
              <a:tr h="370840">
                <a:tc>
                  <a:txBody>
                    <a:bodyPr/>
                    <a:lstStyle/>
                    <a:p>
                      <a:r>
                        <a:rPr lang="en-US" dirty="0"/>
                        <a:t>Way</a:t>
                      </a:r>
                      <a:endParaRPr lang="en-CH" dirty="0"/>
                    </a:p>
                  </a:txBody>
                  <a:tcPr/>
                </a:tc>
                <a:tc>
                  <a:txBody>
                    <a:bodyPr/>
                    <a:lstStyle/>
                    <a:p>
                      <a:r>
                        <a:rPr lang="en-US" dirty="0"/>
                        <a:t>Mike</a:t>
                      </a:r>
                      <a:endParaRPr lang="en-CH" dirty="0"/>
                    </a:p>
                  </a:txBody>
                  <a:tcPr/>
                </a:tc>
                <a:tc>
                  <a:txBody>
                    <a:bodyPr/>
                    <a:lstStyle/>
                    <a:p>
                      <a:r>
                        <a:rPr lang="en-US" dirty="0"/>
                        <a:t>403</a:t>
                      </a:r>
                      <a:endParaRPr lang="en-CH" dirty="0"/>
                    </a:p>
                  </a:txBody>
                  <a:tcPr/>
                </a:tc>
                <a:tc>
                  <a:txBody>
                    <a:bodyPr/>
                    <a:lstStyle/>
                    <a:p>
                      <a:r>
                        <a:rPr lang="en-US" dirty="0"/>
                        <a:t>India</a:t>
                      </a:r>
                      <a:endParaRPr lang="en-CH" dirty="0"/>
                    </a:p>
                  </a:txBody>
                  <a:tcPr/>
                </a:tc>
                <a:tc>
                  <a:txBody>
                    <a:bodyPr/>
                    <a:lstStyle/>
                    <a:p>
                      <a:r>
                        <a:rPr lang="en-US" dirty="0"/>
                        <a:t>Valparai</a:t>
                      </a:r>
                      <a:endParaRPr lang="en-CH" dirty="0"/>
                    </a:p>
                  </a:txBody>
                  <a:tcPr/>
                </a:tc>
                <a:tc>
                  <a:txBody>
                    <a:bodyPr/>
                    <a:lstStyle/>
                    <a:p>
                      <a:pPr algn="r"/>
                      <a:r>
                        <a:rPr lang="en-US" dirty="0"/>
                        <a:t>162.67</a:t>
                      </a:r>
                      <a:endParaRPr lang="en-CH" dirty="0"/>
                    </a:p>
                  </a:txBody>
                  <a:tcPr/>
                </a:tc>
                <a:extLst>
                  <a:ext uri="{0D108BD9-81ED-4DB2-BD59-A6C34878D82A}">
                    <a16:rowId xmlns:a16="http://schemas.microsoft.com/office/drawing/2014/main" val="2813733286"/>
                  </a:ext>
                </a:extLst>
              </a:tr>
            </a:tbl>
          </a:graphicData>
        </a:graphic>
      </p:graphicFrame>
    </p:spTree>
    <p:extLst>
      <p:ext uri="{BB962C8B-B14F-4D97-AF65-F5344CB8AC3E}">
        <p14:creationId xmlns:p14="http://schemas.microsoft.com/office/powerpoint/2010/main" val="2066949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8427-8EB6-F984-D2BB-980835EB4DD3}"/>
              </a:ext>
            </a:extLst>
          </p:cNvPr>
          <p:cNvSpPr>
            <a:spLocks noGrp="1"/>
          </p:cNvSpPr>
          <p:nvPr>
            <p:ph type="title"/>
          </p:nvPr>
        </p:nvSpPr>
        <p:spPr/>
        <p:txBody>
          <a:bodyPr/>
          <a:lstStyle/>
          <a:p>
            <a:r>
              <a:rPr lang="en-US" dirty="0"/>
              <a:t>Countries with revenue above $100 per customer</a:t>
            </a:r>
            <a:endParaRPr lang="en-CH" dirty="0"/>
          </a:p>
        </p:txBody>
      </p:sp>
      <p:pic>
        <p:nvPicPr>
          <p:cNvPr id="6" name="Content Placeholder 5" descr="Map&#10;&#10;Description automatically generated">
            <a:extLst>
              <a:ext uri="{FF2B5EF4-FFF2-40B4-BE49-F238E27FC236}">
                <a16:creationId xmlns:a16="http://schemas.microsoft.com/office/drawing/2014/main" id="{CB935A0E-A8D2-C05C-5234-92141F764233}"/>
              </a:ext>
            </a:extLst>
          </p:cNvPr>
          <p:cNvPicPr>
            <a:picLocks noGrp="1" noChangeAspect="1"/>
          </p:cNvPicPr>
          <p:nvPr>
            <p:ph sz="half" idx="1"/>
          </p:nvPr>
        </p:nvPicPr>
        <p:blipFill rotWithShape="1">
          <a:blip r:embed="rId2"/>
          <a:srcRect t="6679"/>
          <a:stretch/>
        </p:blipFill>
        <p:spPr>
          <a:xfrm>
            <a:off x="481223" y="1613043"/>
            <a:ext cx="11229554" cy="5065000"/>
          </a:xfrm>
        </p:spPr>
      </p:pic>
    </p:spTree>
    <p:extLst>
      <p:ext uri="{BB962C8B-B14F-4D97-AF65-F5344CB8AC3E}">
        <p14:creationId xmlns:p14="http://schemas.microsoft.com/office/powerpoint/2010/main" val="424342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sales figures vary between geographic regions?</a:t>
            </a:r>
          </a:p>
        </p:txBody>
      </p:sp>
      <p:sp>
        <p:nvSpPr>
          <p:cNvPr id="4" name="Text Placeholder 3"/>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69787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normAutofit/>
          </a:bodyPr>
          <a:lstStyle/>
          <a:p>
            <a:r>
              <a:rPr lang="en-US" dirty="0"/>
              <a:t>Total Revenue by Continent</a:t>
            </a:r>
          </a:p>
        </p:txBody>
      </p:sp>
      <p:pic>
        <p:nvPicPr>
          <p:cNvPr id="4" name="Content Placeholder 3" descr="Chart, pie chart&#10;&#10;Description automatically generated">
            <a:extLst>
              <a:ext uri="{FF2B5EF4-FFF2-40B4-BE49-F238E27FC236}">
                <a16:creationId xmlns:a16="http://schemas.microsoft.com/office/drawing/2014/main" id="{AB4FF102-45D5-15F8-28C4-9F3029B91467}"/>
              </a:ext>
            </a:extLst>
          </p:cNvPr>
          <p:cNvPicPr>
            <a:picLocks noGrp="1" noChangeAspect="1"/>
          </p:cNvPicPr>
          <p:nvPr>
            <p:ph idx="1"/>
          </p:nvPr>
        </p:nvPicPr>
        <p:blipFill>
          <a:blip r:embed="rId2"/>
          <a:stretch>
            <a:fillRect/>
          </a:stretch>
        </p:blipFill>
        <p:spPr>
          <a:xfrm>
            <a:off x="5608836" y="1828800"/>
            <a:ext cx="4365225" cy="4343400"/>
          </a:xfrm>
          <a:noFill/>
        </p:spPr>
      </p:pic>
      <p:sp>
        <p:nvSpPr>
          <p:cNvPr id="11" name="Text Placeholder 3">
            <a:extLst>
              <a:ext uri="{FF2B5EF4-FFF2-40B4-BE49-F238E27FC236}">
                <a16:creationId xmlns:a16="http://schemas.microsoft.com/office/drawing/2014/main" id="{9EB2F689-8B65-23DB-6465-0E82EC791B38}"/>
              </a:ext>
            </a:extLst>
          </p:cNvPr>
          <p:cNvSpPr>
            <a:spLocks noGrp="1"/>
          </p:cNvSpPr>
          <p:nvPr>
            <p:ph type="body" sz="half" idx="2"/>
          </p:nvPr>
        </p:nvSpPr>
        <p:spPr>
          <a:xfrm>
            <a:off x="1295400" y="1828800"/>
            <a:ext cx="3017520" cy="4343400"/>
          </a:xfrm>
        </p:spPr>
        <p:txBody>
          <a:bodyPr/>
          <a:lstStyle/>
          <a:p>
            <a:r>
              <a:rPr lang="en-US" dirty="0"/>
              <a:t>45.6% of all sales come from Asia region, with Europe being second (18.0%), followed by North (13.3%) and South Americas (11.7%).</a:t>
            </a:r>
          </a:p>
        </p:txBody>
      </p:sp>
      <p:sp>
        <p:nvSpPr>
          <p:cNvPr id="7" name="TextBox 6">
            <a:extLst>
              <a:ext uri="{FF2B5EF4-FFF2-40B4-BE49-F238E27FC236}">
                <a16:creationId xmlns:a16="http://schemas.microsoft.com/office/drawing/2014/main" id="{A2521932-AC08-35D3-5C7F-5482195D17DB}"/>
              </a:ext>
            </a:extLst>
          </p:cNvPr>
          <p:cNvSpPr txBox="1"/>
          <p:nvPr/>
        </p:nvSpPr>
        <p:spPr>
          <a:xfrm>
            <a:off x="8340525" y="3945312"/>
            <a:ext cx="1075740" cy="646331"/>
          </a:xfrm>
          <a:prstGeom prst="rect">
            <a:avLst/>
          </a:prstGeom>
          <a:noFill/>
        </p:spPr>
        <p:txBody>
          <a:bodyPr wrap="square" rtlCol="0">
            <a:spAutoFit/>
          </a:bodyPr>
          <a:lstStyle/>
          <a:p>
            <a:pPr algn="ctr"/>
            <a:r>
              <a:rPr lang="en-US" dirty="0"/>
              <a:t>Asia</a:t>
            </a:r>
          </a:p>
          <a:p>
            <a:pPr algn="ctr"/>
            <a:r>
              <a:rPr lang="en-US" dirty="0"/>
              <a:t>27’949</a:t>
            </a:r>
            <a:endParaRPr lang="en-CH" dirty="0"/>
          </a:p>
        </p:txBody>
      </p:sp>
      <p:sp>
        <p:nvSpPr>
          <p:cNvPr id="9" name="TextBox 8">
            <a:extLst>
              <a:ext uri="{FF2B5EF4-FFF2-40B4-BE49-F238E27FC236}">
                <a16:creationId xmlns:a16="http://schemas.microsoft.com/office/drawing/2014/main" id="{E45A8892-CB5B-16C3-4F1E-2D707F090DC8}"/>
              </a:ext>
            </a:extLst>
          </p:cNvPr>
          <p:cNvSpPr txBox="1"/>
          <p:nvPr/>
        </p:nvSpPr>
        <p:spPr>
          <a:xfrm>
            <a:off x="7732036" y="2210860"/>
            <a:ext cx="1026684" cy="646331"/>
          </a:xfrm>
          <a:prstGeom prst="rect">
            <a:avLst/>
          </a:prstGeom>
          <a:noFill/>
        </p:spPr>
        <p:txBody>
          <a:bodyPr wrap="square" rtlCol="0">
            <a:spAutoFit/>
          </a:bodyPr>
          <a:lstStyle/>
          <a:p>
            <a:pPr algn="ctr"/>
            <a:r>
              <a:rPr lang="en-US" dirty="0">
                <a:solidFill>
                  <a:schemeClr val="bg1"/>
                </a:solidFill>
              </a:rPr>
              <a:t>Africa</a:t>
            </a:r>
          </a:p>
          <a:p>
            <a:pPr algn="ctr"/>
            <a:r>
              <a:rPr lang="en-US" dirty="0">
                <a:solidFill>
                  <a:schemeClr val="bg1"/>
                </a:solidFill>
              </a:rPr>
              <a:t>6’342</a:t>
            </a:r>
            <a:endParaRPr lang="en-CH" dirty="0">
              <a:solidFill>
                <a:schemeClr val="bg1"/>
              </a:solidFill>
            </a:endParaRPr>
          </a:p>
        </p:txBody>
      </p:sp>
      <p:sp>
        <p:nvSpPr>
          <p:cNvPr id="10" name="TextBox 9">
            <a:extLst>
              <a:ext uri="{FF2B5EF4-FFF2-40B4-BE49-F238E27FC236}">
                <a16:creationId xmlns:a16="http://schemas.microsoft.com/office/drawing/2014/main" id="{66281C55-7F31-FA72-D4CA-A784DE68107E}"/>
              </a:ext>
            </a:extLst>
          </p:cNvPr>
          <p:cNvSpPr txBox="1"/>
          <p:nvPr/>
        </p:nvSpPr>
        <p:spPr>
          <a:xfrm>
            <a:off x="6651076" y="2118455"/>
            <a:ext cx="1140372" cy="923330"/>
          </a:xfrm>
          <a:prstGeom prst="rect">
            <a:avLst/>
          </a:prstGeom>
          <a:noFill/>
        </p:spPr>
        <p:txBody>
          <a:bodyPr wrap="square" rtlCol="0">
            <a:spAutoFit/>
          </a:bodyPr>
          <a:lstStyle/>
          <a:p>
            <a:pPr algn="ctr"/>
            <a:r>
              <a:rPr lang="en-US" dirty="0"/>
              <a:t>South America</a:t>
            </a:r>
          </a:p>
          <a:p>
            <a:pPr algn="ctr"/>
            <a:r>
              <a:rPr lang="en-US" dirty="0"/>
              <a:t>7’141</a:t>
            </a:r>
            <a:endParaRPr lang="en-CH" dirty="0"/>
          </a:p>
        </p:txBody>
      </p:sp>
      <p:sp>
        <p:nvSpPr>
          <p:cNvPr id="12" name="TextBox 11">
            <a:extLst>
              <a:ext uri="{FF2B5EF4-FFF2-40B4-BE49-F238E27FC236}">
                <a16:creationId xmlns:a16="http://schemas.microsoft.com/office/drawing/2014/main" id="{8618ED2D-D66B-3E2C-0AF7-E252871A9F70}"/>
              </a:ext>
            </a:extLst>
          </p:cNvPr>
          <p:cNvSpPr txBox="1"/>
          <p:nvPr/>
        </p:nvSpPr>
        <p:spPr>
          <a:xfrm>
            <a:off x="6196104" y="4362475"/>
            <a:ext cx="1273208" cy="646331"/>
          </a:xfrm>
          <a:prstGeom prst="rect">
            <a:avLst/>
          </a:prstGeom>
          <a:noFill/>
        </p:spPr>
        <p:txBody>
          <a:bodyPr wrap="square" rtlCol="0">
            <a:spAutoFit/>
          </a:bodyPr>
          <a:lstStyle/>
          <a:p>
            <a:pPr algn="ctr"/>
            <a:r>
              <a:rPr lang="en-US" dirty="0">
                <a:solidFill>
                  <a:schemeClr val="bg1"/>
                </a:solidFill>
              </a:rPr>
              <a:t>Europe</a:t>
            </a:r>
          </a:p>
          <a:p>
            <a:pPr algn="ctr"/>
            <a:r>
              <a:rPr lang="en-US" dirty="0">
                <a:solidFill>
                  <a:schemeClr val="bg1"/>
                </a:solidFill>
              </a:rPr>
              <a:t>11’065</a:t>
            </a:r>
            <a:endParaRPr lang="en-CH" dirty="0">
              <a:solidFill>
                <a:schemeClr val="bg1"/>
              </a:solidFill>
            </a:endParaRPr>
          </a:p>
        </p:txBody>
      </p:sp>
      <p:sp>
        <p:nvSpPr>
          <p:cNvPr id="13" name="TextBox 12">
            <a:extLst>
              <a:ext uri="{FF2B5EF4-FFF2-40B4-BE49-F238E27FC236}">
                <a16:creationId xmlns:a16="http://schemas.microsoft.com/office/drawing/2014/main" id="{848E0BE3-90F5-F467-8D68-9EBC052F28AE}"/>
              </a:ext>
            </a:extLst>
          </p:cNvPr>
          <p:cNvSpPr txBox="1"/>
          <p:nvPr/>
        </p:nvSpPr>
        <p:spPr>
          <a:xfrm>
            <a:off x="5898941" y="3021982"/>
            <a:ext cx="1075740" cy="923330"/>
          </a:xfrm>
          <a:prstGeom prst="rect">
            <a:avLst/>
          </a:prstGeom>
          <a:noFill/>
        </p:spPr>
        <p:txBody>
          <a:bodyPr wrap="square" rtlCol="0">
            <a:spAutoFit/>
          </a:bodyPr>
          <a:lstStyle/>
          <a:p>
            <a:pPr algn="ctr"/>
            <a:r>
              <a:rPr lang="en-US" dirty="0"/>
              <a:t>North America</a:t>
            </a:r>
          </a:p>
          <a:p>
            <a:pPr algn="ctr"/>
            <a:r>
              <a:rPr lang="en-US" dirty="0"/>
              <a:t>8’173</a:t>
            </a:r>
            <a:endParaRPr lang="en-CH" dirty="0"/>
          </a:p>
        </p:txBody>
      </p:sp>
      <p:sp>
        <p:nvSpPr>
          <p:cNvPr id="14" name="TextBox 13">
            <a:extLst>
              <a:ext uri="{FF2B5EF4-FFF2-40B4-BE49-F238E27FC236}">
                <a16:creationId xmlns:a16="http://schemas.microsoft.com/office/drawing/2014/main" id="{EE9C7165-FCC3-118A-94FE-4423398C72B8}"/>
              </a:ext>
            </a:extLst>
          </p:cNvPr>
          <p:cNvSpPr txBox="1"/>
          <p:nvPr/>
        </p:nvSpPr>
        <p:spPr>
          <a:xfrm>
            <a:off x="5540925" y="1795289"/>
            <a:ext cx="1075740" cy="646331"/>
          </a:xfrm>
          <a:prstGeom prst="rect">
            <a:avLst/>
          </a:prstGeom>
          <a:noFill/>
        </p:spPr>
        <p:txBody>
          <a:bodyPr wrap="square" rtlCol="0">
            <a:spAutoFit/>
          </a:bodyPr>
          <a:lstStyle/>
          <a:p>
            <a:pPr algn="ctr"/>
            <a:r>
              <a:rPr lang="en-US" dirty="0"/>
              <a:t>Oceania</a:t>
            </a:r>
          </a:p>
          <a:p>
            <a:pPr algn="ctr"/>
            <a:r>
              <a:rPr lang="en-US" dirty="0"/>
              <a:t>614</a:t>
            </a:r>
            <a:endParaRPr lang="en-CH" dirty="0"/>
          </a:p>
        </p:txBody>
      </p:sp>
      <p:cxnSp>
        <p:nvCxnSpPr>
          <p:cNvPr id="16" name="Straight Arrow Connector 15">
            <a:extLst>
              <a:ext uri="{FF2B5EF4-FFF2-40B4-BE49-F238E27FC236}">
                <a16:creationId xmlns:a16="http://schemas.microsoft.com/office/drawing/2014/main" id="{FCCA23AF-E5DD-08A8-4E6D-D3FA803C3F60}"/>
              </a:ext>
            </a:extLst>
          </p:cNvPr>
          <p:cNvCxnSpPr/>
          <p:nvPr/>
        </p:nvCxnSpPr>
        <p:spPr>
          <a:xfrm>
            <a:off x="6241551" y="2347645"/>
            <a:ext cx="138701" cy="186380"/>
          </a:xfrm>
          <a:prstGeom prst="straightConnector1">
            <a:avLst/>
          </a:prstGeom>
          <a:ln w="2222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BF3C696-5425-85A5-F0C6-BE60DDF649FE}"/>
              </a:ext>
            </a:extLst>
          </p:cNvPr>
          <p:cNvSpPr txBox="1"/>
          <p:nvPr/>
        </p:nvSpPr>
        <p:spPr>
          <a:xfrm>
            <a:off x="341906" y="6339684"/>
            <a:ext cx="3971014" cy="338554"/>
          </a:xfrm>
          <a:prstGeom prst="rect">
            <a:avLst/>
          </a:prstGeom>
          <a:noFill/>
        </p:spPr>
        <p:txBody>
          <a:bodyPr wrap="square" rtlCol="0">
            <a:spAutoFit/>
          </a:bodyPr>
          <a:lstStyle/>
          <a:p>
            <a:r>
              <a:rPr lang="en-US" sz="1600" dirty="0"/>
              <a:t>All amounts in USD</a:t>
            </a:r>
            <a:endParaRPr lang="en-CH" sz="1600" dirty="0"/>
          </a:p>
        </p:txBody>
      </p:sp>
    </p:spTree>
    <p:extLst>
      <p:ext uri="{BB962C8B-B14F-4D97-AF65-F5344CB8AC3E}">
        <p14:creationId xmlns:p14="http://schemas.microsoft.com/office/powerpoint/2010/main" val="2608659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Conclusions and Recommendations</a:t>
            </a:r>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87894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of content</a:t>
            </a:r>
          </a:p>
        </p:txBody>
      </p:sp>
      <p:sp>
        <p:nvSpPr>
          <p:cNvPr id="3" name="Content Placeholder 2"/>
          <p:cNvSpPr>
            <a:spLocks noGrp="1"/>
          </p:cNvSpPr>
          <p:nvPr>
            <p:ph idx="1"/>
          </p:nvPr>
        </p:nvSpPr>
        <p:spPr/>
        <p:txBody>
          <a:bodyPr/>
          <a:lstStyle/>
          <a:p>
            <a:r>
              <a:rPr lang="en-US" dirty="0"/>
              <a:t>Introduction</a:t>
            </a:r>
          </a:p>
          <a:p>
            <a:r>
              <a:rPr lang="en-US" dirty="0"/>
              <a:t>Summary statistics and analysis</a:t>
            </a:r>
          </a:p>
          <a:p>
            <a:r>
              <a:rPr lang="en-US" dirty="0"/>
              <a:t>Conclusions and Recommendation</a:t>
            </a:r>
          </a:p>
          <a:p>
            <a:r>
              <a:rPr lang="en-US" dirty="0"/>
              <a:t>Appendix</a:t>
            </a:r>
          </a:p>
        </p:txBody>
      </p:sp>
    </p:spTree>
    <p:extLst>
      <p:ext uri="{BB962C8B-B14F-4D97-AF65-F5344CB8AC3E}">
        <p14:creationId xmlns:p14="http://schemas.microsoft.com/office/powerpoint/2010/main" val="294249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and Recommendation</a:t>
            </a:r>
          </a:p>
        </p:txBody>
      </p:sp>
      <p:graphicFrame>
        <p:nvGraphicFramePr>
          <p:cNvPr id="3" name="Content Placeholder 2">
            <a:extLst>
              <a:ext uri="{FF2B5EF4-FFF2-40B4-BE49-F238E27FC236}">
                <a16:creationId xmlns:a16="http://schemas.microsoft.com/office/drawing/2014/main" id="{0D0D4F33-E82D-BB6D-6077-062D9DF0AAED}"/>
              </a:ext>
            </a:extLst>
          </p:cNvPr>
          <p:cNvGraphicFramePr>
            <a:graphicFrameLocks noGrp="1"/>
          </p:cNvGraphicFramePr>
          <p:nvPr>
            <p:ph sz="half" idx="2"/>
            <p:extLst>
              <p:ext uri="{D42A27DB-BD31-4B8C-83A1-F6EECF244321}">
                <p14:modId xmlns:p14="http://schemas.microsoft.com/office/powerpoint/2010/main" val="1156205225"/>
              </p:ext>
            </p:extLst>
          </p:nvPr>
        </p:nvGraphicFramePr>
        <p:xfrm>
          <a:off x="658402" y="1726898"/>
          <a:ext cx="10875195" cy="952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Content Placeholder 2">
            <a:extLst>
              <a:ext uri="{FF2B5EF4-FFF2-40B4-BE49-F238E27FC236}">
                <a16:creationId xmlns:a16="http://schemas.microsoft.com/office/drawing/2014/main" id="{29B5A0FC-EBA4-97D1-820D-F7C940BBB288}"/>
              </a:ext>
            </a:extLst>
          </p:cNvPr>
          <p:cNvGraphicFramePr>
            <a:graphicFrameLocks/>
          </p:cNvGraphicFramePr>
          <p:nvPr>
            <p:extLst>
              <p:ext uri="{D42A27DB-BD31-4B8C-83A1-F6EECF244321}">
                <p14:modId xmlns:p14="http://schemas.microsoft.com/office/powerpoint/2010/main" val="2474728998"/>
              </p:ext>
            </p:extLst>
          </p:nvPr>
        </p:nvGraphicFramePr>
        <p:xfrm>
          <a:off x="658402" y="2845068"/>
          <a:ext cx="10875195" cy="9525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5" name="Content Placeholder 2">
            <a:extLst>
              <a:ext uri="{FF2B5EF4-FFF2-40B4-BE49-F238E27FC236}">
                <a16:creationId xmlns:a16="http://schemas.microsoft.com/office/drawing/2014/main" id="{11A177D9-1177-B684-C3D1-FCDA46093AA5}"/>
              </a:ext>
            </a:extLst>
          </p:cNvPr>
          <p:cNvGraphicFramePr>
            <a:graphicFrameLocks/>
          </p:cNvGraphicFramePr>
          <p:nvPr>
            <p:extLst>
              <p:ext uri="{D42A27DB-BD31-4B8C-83A1-F6EECF244321}">
                <p14:modId xmlns:p14="http://schemas.microsoft.com/office/powerpoint/2010/main" val="4095559190"/>
              </p:ext>
            </p:extLst>
          </p:nvPr>
        </p:nvGraphicFramePr>
        <p:xfrm>
          <a:off x="658401" y="3963238"/>
          <a:ext cx="10875195" cy="95250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6" name="Content Placeholder 2">
            <a:extLst>
              <a:ext uri="{FF2B5EF4-FFF2-40B4-BE49-F238E27FC236}">
                <a16:creationId xmlns:a16="http://schemas.microsoft.com/office/drawing/2014/main" id="{9EDCE7A1-BD61-67B5-0BE4-7F6F9CC9B598}"/>
              </a:ext>
            </a:extLst>
          </p:cNvPr>
          <p:cNvGraphicFramePr>
            <a:graphicFrameLocks/>
          </p:cNvGraphicFramePr>
          <p:nvPr>
            <p:extLst>
              <p:ext uri="{D42A27DB-BD31-4B8C-83A1-F6EECF244321}">
                <p14:modId xmlns:p14="http://schemas.microsoft.com/office/powerpoint/2010/main" val="4225289997"/>
              </p:ext>
            </p:extLst>
          </p:nvPr>
        </p:nvGraphicFramePr>
        <p:xfrm>
          <a:off x="658401" y="5109644"/>
          <a:ext cx="10875195" cy="952500"/>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Tree>
    <p:extLst>
      <p:ext uri="{BB962C8B-B14F-4D97-AF65-F5344CB8AC3E}">
        <p14:creationId xmlns:p14="http://schemas.microsoft.com/office/powerpoint/2010/main" val="388394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Appendix</a:t>
            </a:r>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66364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Links to Tableau visualizations</a:t>
            </a:r>
          </a:p>
        </p:txBody>
      </p:sp>
      <p:sp>
        <p:nvSpPr>
          <p:cNvPr id="3" name="Content Placeholder 2"/>
          <p:cNvSpPr>
            <a:spLocks noGrp="1"/>
          </p:cNvSpPr>
          <p:nvPr>
            <p:ph idx="1"/>
          </p:nvPr>
        </p:nvSpPr>
        <p:spPr/>
        <p:txBody>
          <a:bodyPr/>
          <a:lstStyle/>
          <a:p>
            <a:r>
              <a:rPr lang="en-US" dirty="0">
                <a:hlinkClick r:id="rId2"/>
              </a:rPr>
              <a:t>Top 10 movies </a:t>
            </a:r>
            <a:r>
              <a:rPr lang="en-US" dirty="0"/>
              <a:t>(slide 8)</a:t>
            </a:r>
          </a:p>
          <a:p>
            <a:r>
              <a:rPr lang="en-US" dirty="0">
                <a:hlinkClick r:id="rId3"/>
              </a:rPr>
              <a:t>Bottom 10 movies</a:t>
            </a:r>
            <a:r>
              <a:rPr lang="en-US" dirty="0"/>
              <a:t> (slide 8)</a:t>
            </a:r>
          </a:p>
          <a:p>
            <a:r>
              <a:rPr lang="en-US" dirty="0">
                <a:hlinkClick r:id="rId4"/>
              </a:rPr>
              <a:t>Revenue by film category</a:t>
            </a:r>
            <a:r>
              <a:rPr lang="en-US" dirty="0"/>
              <a:t> (slide 9)</a:t>
            </a:r>
          </a:p>
          <a:p>
            <a:r>
              <a:rPr lang="en-US" dirty="0">
                <a:hlinkClick r:id="rId5"/>
              </a:rPr>
              <a:t>Countries by number of customers </a:t>
            </a:r>
            <a:r>
              <a:rPr lang="en-US" dirty="0"/>
              <a:t>(slide 13)</a:t>
            </a:r>
          </a:p>
          <a:p>
            <a:r>
              <a:rPr lang="en-US" dirty="0">
                <a:hlinkClick r:id="rId6"/>
              </a:rPr>
              <a:t>Top 10 customers </a:t>
            </a:r>
            <a:r>
              <a:rPr lang="en-US" dirty="0"/>
              <a:t>(slide 15)</a:t>
            </a:r>
          </a:p>
          <a:p>
            <a:r>
              <a:rPr lang="en-GB" dirty="0">
                <a:hlinkClick r:id="rId7"/>
              </a:rPr>
              <a:t>Countries with revenue above $100 per customer</a:t>
            </a:r>
            <a:r>
              <a:rPr lang="en-GB" dirty="0"/>
              <a:t> (slide 16)</a:t>
            </a:r>
          </a:p>
          <a:p>
            <a:r>
              <a:rPr lang="en-GB" dirty="0">
                <a:hlinkClick r:id="rId8"/>
              </a:rPr>
              <a:t>Total revenue by Continent </a:t>
            </a:r>
            <a:r>
              <a:rPr lang="en-GB" dirty="0"/>
              <a:t>(slide 18)</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45099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D5C8A2-EDAE-34F3-0801-CF727D69A7D7}"/>
              </a:ext>
            </a:extLst>
          </p:cNvPr>
          <p:cNvSpPr>
            <a:spLocks noGrp="1"/>
          </p:cNvSpPr>
          <p:nvPr>
            <p:ph type="ctrTitle"/>
          </p:nvPr>
        </p:nvSpPr>
        <p:spPr>
          <a:xfrm>
            <a:off x="1295401" y="1873584"/>
            <a:ext cx="5120640" cy="2560320"/>
          </a:xfrm>
        </p:spPr>
        <p:txBody>
          <a:bodyPr vert="horz" lIns="91440" tIns="45720" rIns="91440" bIns="45720" rtlCol="0" anchor="b">
            <a:normAutofit/>
          </a:bodyPr>
          <a:lstStyle/>
          <a:p>
            <a:pPr marL="0" indent="0"/>
            <a:r>
              <a:rPr lang="en-US" b="1" kern="1200">
                <a:latin typeface="+mj-lt"/>
                <a:ea typeface="+mj-ea"/>
                <a:cs typeface="+mj-cs"/>
              </a:rPr>
              <a:t>THANK YOU</a:t>
            </a:r>
          </a:p>
        </p:txBody>
      </p:sp>
      <p:pic>
        <p:nvPicPr>
          <p:cNvPr id="8" name="Picture 5" descr="Colourful envelopes">
            <a:extLst>
              <a:ext uri="{FF2B5EF4-FFF2-40B4-BE49-F238E27FC236}">
                <a16:creationId xmlns:a16="http://schemas.microsoft.com/office/drawing/2014/main" id="{CB2A6703-12F7-B0AC-EC20-3F4065F79595}"/>
              </a:ext>
            </a:extLst>
          </p:cNvPr>
          <p:cNvPicPr>
            <a:picLocks noChangeAspect="1"/>
          </p:cNvPicPr>
          <p:nvPr/>
        </p:nvPicPr>
        <p:blipFill rotWithShape="1">
          <a:blip r:embed="rId2"/>
          <a:srcRect l="24319" r="22651" b="-1"/>
          <a:stretch/>
        </p:blipFill>
        <p:spPr>
          <a:xfrm>
            <a:off x="6743703" y="10"/>
            <a:ext cx="5448297" cy="685799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pic>
      <p:sp>
        <p:nvSpPr>
          <p:cNvPr id="4" name="Content Placeholder 2">
            <a:extLst>
              <a:ext uri="{FF2B5EF4-FFF2-40B4-BE49-F238E27FC236}">
                <a16:creationId xmlns:a16="http://schemas.microsoft.com/office/drawing/2014/main" id="{160E9590-35EF-E396-6B06-A34E48AAEC32}"/>
              </a:ext>
            </a:extLst>
          </p:cNvPr>
          <p:cNvSpPr txBox="1">
            <a:spLocks/>
          </p:cNvSpPr>
          <p:nvPr/>
        </p:nvSpPr>
        <p:spPr>
          <a:xfrm>
            <a:off x="1295401" y="4572000"/>
            <a:ext cx="5120640" cy="1600200"/>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kern="1200">
                <a:latin typeface="+mn-lt"/>
                <a:ea typeface="+mn-ea"/>
                <a:cs typeface="+mn-cs"/>
              </a:rPr>
              <a:t>In case of questions, please send an email at:</a:t>
            </a:r>
          </a:p>
          <a:p>
            <a:pPr marL="0" indent="0">
              <a:buNone/>
            </a:pPr>
            <a:r>
              <a:rPr lang="en-US" kern="1200">
                <a:latin typeface="+mn-lt"/>
                <a:ea typeface="+mn-ea"/>
                <a:cs typeface="+mn-cs"/>
              </a:rPr>
              <a:t>antonina.masko@gmail.com</a:t>
            </a:r>
          </a:p>
        </p:txBody>
      </p:sp>
    </p:spTree>
    <p:extLst>
      <p:ext uri="{BB962C8B-B14F-4D97-AF65-F5344CB8AC3E}">
        <p14:creationId xmlns:p14="http://schemas.microsoft.com/office/powerpoint/2010/main" val="787504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a:t>
            </a:r>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63667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normAutofit/>
          </a:bodyPr>
          <a:lstStyle/>
          <a:p>
            <a:r>
              <a:rPr lang="en-US" dirty="0"/>
              <a:t>Introduction</a:t>
            </a:r>
          </a:p>
        </p:txBody>
      </p:sp>
      <p:pic>
        <p:nvPicPr>
          <p:cNvPr id="4" name="Picture Placeholder 3">
            <a:extLst>
              <a:ext uri="{FF2B5EF4-FFF2-40B4-BE49-F238E27FC236}">
                <a16:creationId xmlns:a16="http://schemas.microsoft.com/office/drawing/2014/main" id="{A7C66FD3-784B-4D75-E1E5-C97ACBD4E749}"/>
              </a:ext>
            </a:extLst>
          </p:cNvPr>
          <p:cNvPicPr>
            <a:picLocks noGrp="1" noChangeAspect="1"/>
          </p:cNvPicPr>
          <p:nvPr>
            <p:ph type="pic" idx="1"/>
          </p:nvPr>
        </p:nvPicPr>
        <p:blipFill rotWithShape="1">
          <a:blip r:embed="rId2"/>
          <a:srcRect r="6209" b="-2"/>
          <a:stretch/>
        </p:blipFill>
        <p:spPr>
          <a:xfrm>
            <a:off x="4724400" y="1828801"/>
            <a:ext cx="6172200" cy="4343400"/>
          </a:xfrm>
          <a:noFill/>
        </p:spPr>
      </p:pic>
      <p:sp>
        <p:nvSpPr>
          <p:cNvPr id="6" name="Text Placeholder 5"/>
          <p:cNvSpPr>
            <a:spLocks noGrp="1"/>
          </p:cNvSpPr>
          <p:nvPr>
            <p:ph type="body" sz="half" idx="2"/>
          </p:nvPr>
        </p:nvSpPr>
        <p:spPr>
          <a:xfrm>
            <a:off x="1295400" y="1828800"/>
            <a:ext cx="3017520" cy="4343400"/>
          </a:xfrm>
        </p:spPr>
        <p:txBody>
          <a:bodyPr anchor="ctr">
            <a:normAutofit/>
          </a:bodyPr>
          <a:lstStyle/>
          <a:p>
            <a:r>
              <a:rPr lang="en-US" sz="1900" dirty="0"/>
              <a:t>Rockbuster Stealth LLC is a movie rental company that used to have stores around the world. Facing stiff competition from streaming services such as Netflix and Amazon Prime, the Rockbuster Stealth management team is planning to use its existing movie licenses to launch an online video rental service in order to stay competitive.</a:t>
            </a:r>
          </a:p>
        </p:txBody>
      </p:sp>
    </p:spTree>
    <p:extLst>
      <p:ext uri="{BB962C8B-B14F-4D97-AF65-F5344CB8AC3E}">
        <p14:creationId xmlns:p14="http://schemas.microsoft.com/office/powerpoint/2010/main" val="588848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Questions and Objectives</a:t>
            </a:r>
          </a:p>
        </p:txBody>
      </p:sp>
      <p:sp>
        <p:nvSpPr>
          <p:cNvPr id="3" name="Content Placeholder 2"/>
          <p:cNvSpPr>
            <a:spLocks noGrp="1"/>
          </p:cNvSpPr>
          <p:nvPr>
            <p:ph idx="1"/>
          </p:nvPr>
        </p:nvSpPr>
        <p:spPr/>
        <p:txBody>
          <a:bodyPr/>
          <a:lstStyle/>
          <a:p>
            <a:r>
              <a:rPr lang="en-US" dirty="0"/>
              <a:t>Which movies contributed the most/least to revenue gain?</a:t>
            </a:r>
          </a:p>
          <a:p>
            <a:r>
              <a:rPr lang="en-US" dirty="0"/>
              <a:t>What was the average rental duration for all videos?</a:t>
            </a:r>
          </a:p>
          <a:p>
            <a:r>
              <a:rPr lang="en-US" dirty="0"/>
              <a:t>Which countries are Rockbuster customers based in?</a:t>
            </a:r>
          </a:p>
          <a:p>
            <a:r>
              <a:rPr lang="en-US" dirty="0"/>
              <a:t>Where are customers with a high lifetime value based?</a:t>
            </a:r>
          </a:p>
          <a:p>
            <a:r>
              <a:rPr lang="en-US" dirty="0"/>
              <a:t>Do sales figures vary between geographic regions?</a:t>
            </a:r>
          </a:p>
        </p:txBody>
      </p:sp>
    </p:spTree>
    <p:extLst>
      <p:ext uri="{BB962C8B-B14F-4D97-AF65-F5344CB8AC3E}">
        <p14:creationId xmlns:p14="http://schemas.microsoft.com/office/powerpoint/2010/main" val="363987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Summary statistics and analysis</a:t>
            </a:r>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388944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movies contributed the most/least to revenue gain?</a:t>
            </a:r>
          </a:p>
        </p:txBody>
      </p:sp>
      <p:sp>
        <p:nvSpPr>
          <p:cNvPr id="4" name="Text Placeholder 3"/>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74786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Top and bottom 10 grossing movies</a:t>
            </a:r>
          </a:p>
        </p:txBody>
      </p:sp>
      <p:sp>
        <p:nvSpPr>
          <p:cNvPr id="11" name="Text Placeholder 10"/>
          <p:cNvSpPr>
            <a:spLocks noGrp="1"/>
          </p:cNvSpPr>
          <p:nvPr>
            <p:ph type="body" idx="1"/>
          </p:nvPr>
        </p:nvSpPr>
        <p:spPr/>
        <p:txBody>
          <a:bodyPr/>
          <a:lstStyle/>
          <a:p>
            <a:r>
              <a:rPr lang="en-US" dirty="0"/>
              <a:t>Top 10 movies</a:t>
            </a:r>
          </a:p>
        </p:txBody>
      </p:sp>
      <p:pic>
        <p:nvPicPr>
          <p:cNvPr id="17" name="Content Placeholder 16" descr="Chart, bar chart&#10;&#10;Description automatically generated">
            <a:extLst>
              <a:ext uri="{FF2B5EF4-FFF2-40B4-BE49-F238E27FC236}">
                <a16:creationId xmlns:a16="http://schemas.microsoft.com/office/drawing/2014/main" id="{73566632-43D7-DDEF-BC94-1BC662D342F5}"/>
              </a:ext>
            </a:extLst>
          </p:cNvPr>
          <p:cNvPicPr>
            <a:picLocks noGrp="1" noChangeAspect="1"/>
          </p:cNvPicPr>
          <p:nvPr>
            <p:ph sz="half" idx="2"/>
          </p:nvPr>
        </p:nvPicPr>
        <p:blipFill>
          <a:blip r:embed="rId2"/>
          <a:stretch>
            <a:fillRect/>
          </a:stretch>
        </p:blipFill>
        <p:spPr>
          <a:xfrm>
            <a:off x="1295400" y="2447884"/>
            <a:ext cx="4209388" cy="4320000"/>
          </a:xfrm>
        </p:spPr>
      </p:pic>
      <p:sp>
        <p:nvSpPr>
          <p:cNvPr id="13" name="Text Placeholder 12"/>
          <p:cNvSpPr>
            <a:spLocks noGrp="1"/>
          </p:cNvSpPr>
          <p:nvPr>
            <p:ph type="body" sz="quarter" idx="3"/>
          </p:nvPr>
        </p:nvSpPr>
        <p:spPr/>
        <p:txBody>
          <a:bodyPr/>
          <a:lstStyle/>
          <a:p>
            <a:r>
              <a:rPr lang="en-US" dirty="0"/>
              <a:t>Bottom 10 movies</a:t>
            </a:r>
          </a:p>
        </p:txBody>
      </p:sp>
      <p:pic>
        <p:nvPicPr>
          <p:cNvPr id="15" name="Content Placeholder 14">
            <a:extLst>
              <a:ext uri="{FF2B5EF4-FFF2-40B4-BE49-F238E27FC236}">
                <a16:creationId xmlns:a16="http://schemas.microsoft.com/office/drawing/2014/main" id="{244CE967-7204-8DC2-FEC5-B13A80DA6F7A}"/>
              </a:ext>
            </a:extLst>
          </p:cNvPr>
          <p:cNvPicPr>
            <a:picLocks noGrp="1" noChangeAspect="1"/>
          </p:cNvPicPr>
          <p:nvPr>
            <p:ph sz="quarter" idx="4"/>
          </p:nvPr>
        </p:nvPicPr>
        <p:blipFill>
          <a:blip r:embed="rId3"/>
          <a:srcRect/>
          <a:stretch/>
        </p:blipFill>
        <p:spPr>
          <a:xfrm>
            <a:off x="6324600" y="2447884"/>
            <a:ext cx="4227824" cy="4320000"/>
          </a:xfrm>
        </p:spPr>
      </p:pic>
    </p:spTree>
    <p:extLst>
      <p:ext uri="{BB962C8B-B14F-4D97-AF65-F5344CB8AC3E}">
        <p14:creationId xmlns:p14="http://schemas.microsoft.com/office/powerpoint/2010/main" val="941791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Revenue by Film Category</a:t>
            </a:r>
          </a:p>
        </p:txBody>
      </p:sp>
      <p:sp>
        <p:nvSpPr>
          <p:cNvPr id="6" name="Text Placeholder 5"/>
          <p:cNvSpPr>
            <a:spLocks noGrp="1"/>
          </p:cNvSpPr>
          <p:nvPr>
            <p:ph type="body" sz="half" idx="2"/>
          </p:nvPr>
        </p:nvSpPr>
        <p:spPr>
          <a:xfrm>
            <a:off x="529119" y="1828800"/>
            <a:ext cx="3508625" cy="4343400"/>
          </a:xfrm>
        </p:spPr>
        <p:txBody>
          <a:bodyPr/>
          <a:lstStyle/>
          <a:p>
            <a:r>
              <a:rPr lang="en-US" dirty="0"/>
              <a:t>The film categories with the highest revenue are:</a:t>
            </a:r>
          </a:p>
          <a:p>
            <a:pPr marL="342900" indent="-342900">
              <a:buFont typeface="Arial" panose="020B0604020202020204" pitchFamily="34" charset="0"/>
              <a:buChar char="•"/>
            </a:pPr>
            <a:r>
              <a:rPr lang="en-US" dirty="0"/>
              <a:t>Sports</a:t>
            </a:r>
          </a:p>
          <a:p>
            <a:pPr marL="342900" indent="-342900">
              <a:buFont typeface="Arial" panose="020B0604020202020204" pitchFamily="34" charset="0"/>
              <a:buChar char="•"/>
            </a:pPr>
            <a:r>
              <a:rPr lang="en-US" dirty="0"/>
              <a:t>Sci-Fi</a:t>
            </a:r>
          </a:p>
          <a:p>
            <a:pPr marL="342900" indent="-342900">
              <a:buFont typeface="Arial" panose="020B0604020202020204" pitchFamily="34" charset="0"/>
              <a:buChar char="•"/>
            </a:pPr>
            <a:r>
              <a:rPr lang="en-US" dirty="0"/>
              <a:t>Animation</a:t>
            </a:r>
          </a:p>
          <a:p>
            <a:pPr marL="342900" indent="-342900">
              <a:buFont typeface="Arial" panose="020B0604020202020204" pitchFamily="34" charset="0"/>
              <a:buChar char="•"/>
            </a:pPr>
            <a:r>
              <a:rPr lang="en-US" dirty="0"/>
              <a:t>Drama</a:t>
            </a:r>
          </a:p>
          <a:p>
            <a:pPr marL="342900" indent="-342900">
              <a:buFont typeface="Arial" panose="020B0604020202020204" pitchFamily="34" charset="0"/>
              <a:buChar char="•"/>
            </a:pPr>
            <a:r>
              <a:rPr lang="en-US" dirty="0"/>
              <a:t>Comedy</a:t>
            </a:r>
          </a:p>
          <a:p>
            <a:r>
              <a:rPr lang="en-US" dirty="0"/>
              <a:t>The least profitable film genre is Thriller, however Rockbuster owns only one film in this category.</a:t>
            </a:r>
          </a:p>
        </p:txBody>
      </p:sp>
      <p:pic>
        <p:nvPicPr>
          <p:cNvPr id="3" name="Content Placeholder 9">
            <a:extLst>
              <a:ext uri="{FF2B5EF4-FFF2-40B4-BE49-F238E27FC236}">
                <a16:creationId xmlns:a16="http://schemas.microsoft.com/office/drawing/2014/main" id="{1FCB7A77-7FC3-0155-C468-8C26F306AF73}"/>
              </a:ext>
            </a:extLst>
          </p:cNvPr>
          <p:cNvPicPr>
            <a:picLocks noGrp="1" noChangeAspect="1"/>
          </p:cNvPicPr>
          <p:nvPr>
            <p:ph idx="1"/>
          </p:nvPr>
        </p:nvPicPr>
        <p:blipFill rotWithShape="1">
          <a:blip r:embed="rId2"/>
          <a:srcRect t="6993"/>
          <a:stretch/>
        </p:blipFill>
        <p:spPr>
          <a:xfrm>
            <a:off x="4037744" y="1828801"/>
            <a:ext cx="7900827" cy="4343399"/>
          </a:xfrm>
        </p:spPr>
      </p:pic>
    </p:spTree>
    <p:extLst>
      <p:ext uri="{BB962C8B-B14F-4D97-AF65-F5344CB8AC3E}">
        <p14:creationId xmlns:p14="http://schemas.microsoft.com/office/powerpoint/2010/main" val="299029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les Direction 16X9">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rection presentation (widescreen).potx" id="{D17AB31B-F25B-45F4-B34E-C6982D129A29}" vid="{B63A7B92-8C2A-4E6A-9062-768A2448E61C}"/>
    </a:ext>
  </a:extLst>
</a:theme>
</file>

<file path=ppt/theme/theme2.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direction presentation (widescreen)</Template>
  <TotalTime>17802</TotalTime>
  <Words>732</Words>
  <Application>Microsoft Office PowerPoint</Application>
  <PresentationFormat>Widescreen</PresentationFormat>
  <Paragraphs>192</Paragraphs>
  <Slides>23</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Book Antiqua</vt:lpstr>
      <vt:lpstr>Sales Direction 16X9</vt:lpstr>
      <vt:lpstr>Rockbuster Stealth’s Analysis</vt:lpstr>
      <vt:lpstr>List of content</vt:lpstr>
      <vt:lpstr>Introduction</vt:lpstr>
      <vt:lpstr>Introduction</vt:lpstr>
      <vt:lpstr>Key Questions and Objectives</vt:lpstr>
      <vt:lpstr>Summary statistics and analysis</vt:lpstr>
      <vt:lpstr>Which movies contributed the most/least to revenue gain?</vt:lpstr>
      <vt:lpstr>Top and bottom 10 grossing movies</vt:lpstr>
      <vt:lpstr>Total Revenue by Film Category</vt:lpstr>
      <vt:lpstr>What was the average rental duration for all videos?</vt:lpstr>
      <vt:lpstr>Film and Customer – Descriptive Statistics</vt:lpstr>
      <vt:lpstr>Which countries are Rockbuster customers based in?</vt:lpstr>
      <vt:lpstr>Countries by number of customers</vt:lpstr>
      <vt:lpstr>Where are customers with a high lifetime value based?</vt:lpstr>
      <vt:lpstr>Top 10 customers (by sales amount)</vt:lpstr>
      <vt:lpstr>Countries with revenue above $100 per customer</vt:lpstr>
      <vt:lpstr>Do sales figures vary between geographic regions?</vt:lpstr>
      <vt:lpstr>Total Revenue by Continent</vt:lpstr>
      <vt:lpstr>Conclusions and Recommendations</vt:lpstr>
      <vt:lpstr>Conclusions and Recommendation</vt:lpstr>
      <vt:lpstr>Appendix</vt:lpstr>
      <vt:lpstr>Links to Tableau visualizations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Rockbuster Stealth Analysis</dc:title>
  <dc:creator>Antonina Masko</dc:creator>
  <cp:lastModifiedBy>Antonina Masko</cp:lastModifiedBy>
  <cp:revision>22</cp:revision>
  <dcterms:created xsi:type="dcterms:W3CDTF">2023-03-09T14:28:24Z</dcterms:created>
  <dcterms:modified xsi:type="dcterms:W3CDTF">2023-03-23T10:59:34Z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